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5" r:id="rId4"/>
    <p:sldId id="267" r:id="rId5"/>
    <p:sldId id="266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64" r:id="rId18"/>
    <p:sldId id="262" r:id="rId19"/>
    <p:sldId id="279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59" autoAdjust="0"/>
    <p:restoredTop sz="94660"/>
  </p:normalViewPr>
  <p:slideViewPr>
    <p:cSldViewPr>
      <p:cViewPr>
        <p:scale>
          <a:sx n="66" d="100"/>
          <a:sy n="66" d="100"/>
        </p:scale>
        <p:origin x="-630" y="10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E62C0-DDFC-44CE-A52C-AAC9470D3E5D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77C0-D103-4F5A-85C8-3305EC851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580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E62C0-DDFC-44CE-A52C-AAC9470D3E5D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77C0-D103-4F5A-85C8-3305EC851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264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E62C0-DDFC-44CE-A52C-AAC9470D3E5D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77C0-D103-4F5A-85C8-3305EC851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955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E62C0-DDFC-44CE-A52C-AAC9470D3E5D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77C0-D103-4F5A-85C8-3305EC851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521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E62C0-DDFC-44CE-A52C-AAC9470D3E5D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77C0-D103-4F5A-85C8-3305EC851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273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E62C0-DDFC-44CE-A52C-AAC9470D3E5D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77C0-D103-4F5A-85C8-3305EC851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337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E62C0-DDFC-44CE-A52C-AAC9470D3E5D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77C0-D103-4F5A-85C8-3305EC851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673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E62C0-DDFC-44CE-A52C-AAC9470D3E5D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77C0-D103-4F5A-85C8-3305EC851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674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E62C0-DDFC-44CE-A52C-AAC9470D3E5D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77C0-D103-4F5A-85C8-3305EC851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081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E62C0-DDFC-44CE-A52C-AAC9470D3E5D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77C0-D103-4F5A-85C8-3305EC851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318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E62C0-DDFC-44CE-A52C-AAC9470D3E5D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977C0-D103-4F5A-85C8-3305EC851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524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E62C0-DDFC-44CE-A52C-AAC9470D3E5D}" type="datetimeFigureOut">
              <a:rPr lang="ru-RU" smtClean="0"/>
              <a:t>09.03.2015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977C0-D103-4F5A-85C8-3305EC851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808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42786"/>
            <a:ext cx="2448272" cy="16803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50800" dir="5400000" algn="ctr" rotWithShape="0">
              <a:schemeClr val="tx1">
                <a:lumMod val="95000"/>
                <a:lumOff val="5000"/>
              </a:scheme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5" y="4543303"/>
            <a:ext cx="285750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http://www.kidslessons.ru/wp-content/uploads/2013/02/ptich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289" y="382890"/>
            <a:ext cx="2655361" cy="220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9410" y="2584985"/>
            <a:ext cx="7848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10000"/>
                  </a:schemeClr>
                </a:solidFill>
                <a:latin typeface="Segoe Script" pitchFamily="34" charset="0"/>
              </a:rPr>
              <a:t>БИБЛЕЙСКИЕ ПТИЦЫ</a:t>
            </a:r>
            <a:endParaRPr lang="ru-RU" sz="4800" b="1" dirty="0">
              <a:solidFill>
                <a:schemeClr val="bg2">
                  <a:lumMod val="10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978099"/>
            <a:ext cx="1879917" cy="1559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882" y="4005064"/>
            <a:ext cx="2979341" cy="2025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342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st.gdefon.com/wallpapers_original/wallpapers/362844_yastreb_klyuv_kamen_ptica_1920x1200_(www.GdeFon.ru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352928" cy="522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9872" y="260648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Arial Black" pitchFamily="34" charset="0"/>
              </a:rPr>
              <a:t>Ястреб</a:t>
            </a:r>
            <a:endParaRPr lang="ru-RU" sz="40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91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47446"/>
            <a:ext cx="6156176" cy="4617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608" y="5383780"/>
            <a:ext cx="896448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omic Sans MS" pitchFamily="66" charset="0"/>
              </a:rPr>
              <a:t>«Как </a:t>
            </a:r>
            <a:r>
              <a:rPr lang="ru-RU" sz="2400" dirty="0" err="1">
                <a:latin typeface="Comic Sans MS" pitchFamily="66" charset="0"/>
              </a:rPr>
              <a:t>орел</a:t>
            </a:r>
            <a:r>
              <a:rPr lang="ru-RU" sz="2400" dirty="0">
                <a:latin typeface="Comic Sans MS" pitchFamily="66" charset="0"/>
              </a:rPr>
              <a:t> вызывает гнездо </a:t>
            </a:r>
            <a:r>
              <a:rPr lang="ru-RU" sz="2400" dirty="0" err="1">
                <a:latin typeface="Comic Sans MS" pitchFamily="66" charset="0"/>
              </a:rPr>
              <a:t>свое</a:t>
            </a:r>
            <a:r>
              <a:rPr lang="ru-RU" sz="2400" dirty="0">
                <a:latin typeface="Comic Sans MS" pitchFamily="66" charset="0"/>
              </a:rPr>
              <a:t>, носится над птенцами своими, распростирает крылья свои, берет их и носит на перьях своих, так Господь один водил его…» </a:t>
            </a:r>
            <a:r>
              <a:rPr lang="ru-RU" sz="2000" dirty="0" smtClean="0">
                <a:latin typeface="Comic Sans MS" pitchFamily="66" charset="0"/>
              </a:rPr>
              <a:t>(Второзаконие 32:11).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93075" y="87047"/>
            <a:ext cx="3078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err="1" smtClean="0">
                <a:solidFill>
                  <a:srgbClr val="002060"/>
                </a:solidFill>
                <a:latin typeface="Arial Black" pitchFamily="34" charset="0"/>
              </a:rPr>
              <a:t>Орел</a:t>
            </a:r>
            <a:endParaRPr lang="ru-RU" sz="40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72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07886"/>
            <a:ext cx="6144683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0" y="0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  <a:latin typeface="Arial Black" pitchFamily="34" charset="0"/>
              </a:rPr>
              <a:t>Куропатка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536" y="5316398"/>
            <a:ext cx="8604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smtClean="0">
                <a:latin typeface="Comic Sans MS" pitchFamily="66" charset="0"/>
              </a:rPr>
              <a:t>Царь Давид, </a:t>
            </a:r>
            <a:r>
              <a:rPr lang="ru-RU" sz="2800" dirty="0" smtClean="0">
                <a:latin typeface="Comic Sans MS" pitchFamily="66" charset="0"/>
              </a:rPr>
              <a:t>скрываясь от </a:t>
            </a:r>
            <a:r>
              <a:rPr lang="ru-RU" sz="2800" smtClean="0">
                <a:latin typeface="Comic Sans MS" pitchFamily="66" charset="0"/>
              </a:rPr>
              <a:t>Саула, </a:t>
            </a:r>
            <a:r>
              <a:rPr lang="ru-RU" sz="2800" dirty="0">
                <a:latin typeface="Comic Sans MS" pitchFamily="66" charset="0"/>
              </a:rPr>
              <a:t>сравнивал себя с куропаткой, за которой гоняются по горам </a:t>
            </a:r>
            <a:r>
              <a:rPr lang="ru-RU" sz="2400" dirty="0">
                <a:latin typeface="Comic Sans MS" pitchFamily="66" charset="0"/>
              </a:rPr>
              <a:t>(1 Царств 26:20).</a:t>
            </a:r>
          </a:p>
        </p:txBody>
      </p:sp>
    </p:spTree>
    <p:extLst>
      <p:ext uri="{BB962C8B-B14F-4D97-AF65-F5344CB8AC3E}">
        <p14:creationId xmlns:p14="http://schemas.microsoft.com/office/powerpoint/2010/main" val="257577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112" y="908720"/>
            <a:ext cx="5142888" cy="564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122729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Arial Black" pitchFamily="34" charset="0"/>
              </a:rPr>
              <a:t>Перепел</a:t>
            </a:r>
            <a:endParaRPr lang="ru-RU" sz="4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01" y="1772816"/>
            <a:ext cx="41399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omic Sans MS" pitchFamily="66" charset="0"/>
              </a:rPr>
              <a:t>В книге Исход рассказывается, как </a:t>
            </a:r>
          </a:p>
          <a:p>
            <a:r>
              <a:rPr lang="ru-RU" sz="2400" dirty="0" smtClean="0">
                <a:latin typeface="Comic Sans MS" pitchFamily="66" charset="0"/>
              </a:rPr>
              <a:t>голодные </a:t>
            </a:r>
            <a:r>
              <a:rPr lang="ru-RU" sz="2400" dirty="0">
                <a:latin typeface="Comic Sans MS" pitchFamily="66" charset="0"/>
              </a:rPr>
              <a:t>иудеи, только что избавленные от плена египетского, брели по пустыне и как Бог послал им в пищу </a:t>
            </a:r>
            <a:r>
              <a:rPr lang="ru-RU" sz="2400" dirty="0" smtClean="0">
                <a:latin typeface="Comic Sans MS" pitchFamily="66" charset="0"/>
              </a:rPr>
              <a:t>перепелов (Исход 16:13).</a:t>
            </a:r>
            <a:endParaRPr lang="ru-RU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55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85" y="585155"/>
            <a:ext cx="871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Comic Sans MS" pitchFamily="66" charset="0"/>
              </a:rPr>
              <a:t>Какие самые знаменитые птицы в Библии?</a:t>
            </a:r>
            <a:endParaRPr lang="ru-RU" sz="4000" dirty="0">
              <a:latin typeface="Comic Sans MS" pitchFamily="66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4196557" cy="419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069" y="2654682"/>
            <a:ext cx="4516411" cy="38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947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292347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Arial Black" pitchFamily="34" charset="0"/>
              </a:rPr>
              <a:t>Ворон</a:t>
            </a:r>
            <a:endParaRPr lang="ru-RU" sz="4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4015" y="5661247"/>
            <a:ext cx="8600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Comic Sans MS" pitchFamily="66" charset="0"/>
              </a:rPr>
              <a:t>«…кудри </a:t>
            </a:r>
            <a:r>
              <a:rPr lang="ru-RU" sz="2800" dirty="0">
                <a:latin typeface="Comic Sans MS" pitchFamily="66" charset="0"/>
              </a:rPr>
              <a:t>его волнистые, черные, как ворон» </a:t>
            </a:r>
            <a:r>
              <a:rPr lang="ru-RU" sz="2000" dirty="0">
                <a:latin typeface="Comic Sans MS" pitchFamily="66" charset="0"/>
              </a:rPr>
              <a:t>(Песнь Песней 5:11</a:t>
            </a:r>
            <a:r>
              <a:rPr lang="ru-RU" sz="2000" dirty="0" smtClean="0">
                <a:latin typeface="Comic Sans MS" pitchFamily="66" charset="0"/>
              </a:rPr>
              <a:t>).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32139" y="1412776"/>
            <a:ext cx="37400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 </a:t>
            </a:r>
            <a:r>
              <a:rPr lang="ru-RU" sz="2000" b="1" dirty="0"/>
              <a:t>С</a:t>
            </a:r>
            <a:r>
              <a:rPr lang="ru-RU" sz="2000" b="1" dirty="0" smtClean="0"/>
              <a:t>вященном Писании вороны:</a:t>
            </a:r>
          </a:p>
          <a:p>
            <a:endParaRPr lang="ru-RU" sz="2000" b="1" dirty="0"/>
          </a:p>
          <a:p>
            <a:endParaRPr lang="ru-RU" sz="2000" b="1" dirty="0" smtClean="0"/>
          </a:p>
          <a:p>
            <a:pPr marL="342900" indent="-342900">
              <a:buBlip>
                <a:blip r:embed="rId2"/>
              </a:buBlip>
            </a:pPr>
            <a:r>
              <a:rPr lang="ru-RU" sz="2000" b="1" dirty="0" smtClean="0"/>
              <a:t>По воле </a:t>
            </a:r>
            <a:r>
              <a:rPr lang="ru-RU" sz="2000" b="1" dirty="0"/>
              <a:t>Бога питали хлебом и мясом пророка Илию в пустыне </a:t>
            </a:r>
            <a:r>
              <a:rPr lang="ru-RU" sz="2000" b="1" dirty="0" smtClean="0"/>
              <a:t>(</a:t>
            </a:r>
            <a:r>
              <a:rPr lang="ru-RU" sz="2000" b="1" dirty="0"/>
              <a:t>3 Царств </a:t>
            </a:r>
            <a:r>
              <a:rPr lang="ru-RU" sz="2000" b="1" dirty="0" smtClean="0"/>
              <a:t>17:4-6);</a:t>
            </a:r>
          </a:p>
          <a:p>
            <a:endParaRPr lang="ru-RU" sz="2000" b="1" dirty="0"/>
          </a:p>
          <a:p>
            <a:pPr marL="342900" indent="-342900">
              <a:buBlip>
                <a:blip r:embed="rId2"/>
              </a:buBlip>
            </a:pPr>
            <a:r>
              <a:rPr lang="ru-RU" sz="2000" b="1" dirty="0" smtClean="0"/>
              <a:t> Их перья считаются образцом красоты;</a:t>
            </a:r>
            <a:endParaRPr lang="ru-RU" sz="2000" b="1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433" y="858355"/>
            <a:ext cx="3558594" cy="481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42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1840" y="200834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002060"/>
                </a:solidFill>
                <a:latin typeface="Arial Black" pitchFamily="34" charset="0"/>
              </a:rPr>
              <a:t>Голубь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94" y="905701"/>
            <a:ext cx="484693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omic Sans MS" pitchFamily="66" charset="0"/>
              </a:rPr>
              <a:t>Голуби в Священном Писании символизируют </a:t>
            </a:r>
          </a:p>
          <a:p>
            <a:endParaRPr lang="ru-RU" sz="3200" dirty="0"/>
          </a:p>
          <a:p>
            <a:pPr marL="457200" indent="-457200">
              <a:buBlip>
                <a:blip r:embed="rId2"/>
              </a:buBlip>
            </a:pPr>
            <a:r>
              <a:rPr lang="ru-RU" sz="3200" dirty="0" smtClean="0"/>
              <a:t>Чистоту</a:t>
            </a:r>
          </a:p>
          <a:p>
            <a:endParaRPr lang="ru-RU" sz="3200" dirty="0" smtClean="0"/>
          </a:p>
          <a:p>
            <a:pPr marL="457200" indent="-457200">
              <a:buBlip>
                <a:blip r:embed="rId2"/>
              </a:buBlip>
            </a:pPr>
            <a:r>
              <a:rPr lang="ru-RU" sz="3200" dirty="0" smtClean="0"/>
              <a:t>Простоту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5949280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omic Sans MS" pitchFamily="66" charset="0"/>
              </a:rPr>
              <a:t>Спаситель </a:t>
            </a:r>
            <a:r>
              <a:rPr lang="ru-RU" sz="2400" dirty="0" smtClean="0">
                <a:latin typeface="Comic Sans MS" pitchFamily="66" charset="0"/>
              </a:rPr>
              <a:t>заповедует нам</a:t>
            </a:r>
            <a:r>
              <a:rPr lang="ru-RU" sz="2400" dirty="0">
                <a:latin typeface="Comic Sans MS" pitchFamily="66" charset="0"/>
              </a:rPr>
              <a:t>: </a:t>
            </a:r>
            <a:r>
              <a:rPr lang="ru-RU" sz="2400" dirty="0" smtClean="0">
                <a:latin typeface="Comic Sans MS" pitchFamily="66" charset="0"/>
              </a:rPr>
              <a:t>«…итак </a:t>
            </a:r>
            <a:r>
              <a:rPr lang="ru-RU" sz="2400" dirty="0">
                <a:latin typeface="Comic Sans MS" pitchFamily="66" charset="0"/>
              </a:rPr>
              <a:t>будьте мудры, как змии, и просты, как </a:t>
            </a:r>
            <a:r>
              <a:rPr lang="ru-RU" sz="2400" dirty="0" smtClean="0">
                <a:latin typeface="Comic Sans MS" pitchFamily="66" charset="0"/>
              </a:rPr>
              <a:t>голуби» (Матфей 10:16).</a:t>
            </a:r>
            <a:endParaRPr lang="ru-RU" sz="2400" dirty="0">
              <a:latin typeface="Comic Sans MS" pitchFamily="66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23" y="884267"/>
            <a:ext cx="3804615" cy="5094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125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329" y="3341706"/>
            <a:ext cx="5264671" cy="350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9832" y="128826"/>
            <a:ext cx="2653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002060"/>
                </a:solidFill>
                <a:latin typeface="Arial Black" pitchFamily="34" charset="0"/>
              </a:rPr>
              <a:t>Воробей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4" y="1988840"/>
            <a:ext cx="4697760" cy="290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877725"/>
            <a:ext cx="80233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Comic Sans MS" pitchFamily="66" charset="0"/>
              </a:rPr>
              <a:t>В Библии упоминается </a:t>
            </a:r>
            <a:br>
              <a:rPr lang="ru-RU" sz="3200" dirty="0" smtClean="0">
                <a:latin typeface="Comic Sans MS" pitchFamily="66" charset="0"/>
              </a:rPr>
            </a:br>
            <a:r>
              <a:rPr lang="ru-RU" sz="3200" dirty="0" smtClean="0">
                <a:latin typeface="Comic Sans MS" pitchFamily="66" charset="0"/>
              </a:rPr>
              <a:t>под </a:t>
            </a:r>
            <a:r>
              <a:rPr lang="ru-RU" sz="3200" dirty="0">
                <a:latin typeface="Comic Sans MS" pitchFamily="66" charset="0"/>
              </a:rPr>
              <a:t>именем просто «птицы» или </a:t>
            </a:r>
            <a:endParaRPr lang="ru-RU" sz="3200" dirty="0" smtClean="0">
              <a:latin typeface="Comic Sans MS" pitchFamily="66" charset="0"/>
            </a:endParaRPr>
          </a:p>
          <a:p>
            <a:r>
              <a:rPr lang="ru-RU" sz="3200" dirty="0" smtClean="0">
                <a:latin typeface="Comic Sans MS" pitchFamily="66" charset="0"/>
              </a:rPr>
              <a:t>                  «</a:t>
            </a:r>
            <a:r>
              <a:rPr lang="ru-RU" sz="3200" dirty="0">
                <a:latin typeface="Comic Sans MS" pitchFamily="66" charset="0"/>
              </a:rPr>
              <a:t>малой птицы».</a:t>
            </a:r>
          </a:p>
        </p:txBody>
      </p:sp>
    </p:spTree>
    <p:extLst>
      <p:ext uri="{BB962C8B-B14F-4D97-AF65-F5344CB8AC3E}">
        <p14:creationId xmlns:p14="http://schemas.microsoft.com/office/powerpoint/2010/main" val="121847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87" y="2518415"/>
            <a:ext cx="6480720" cy="4325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56202"/>
            <a:ext cx="856895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 Black" pitchFamily="34" charset="0"/>
              </a:rPr>
              <a:t>Библия содержит один из старейших законов охраны </a:t>
            </a:r>
            <a:r>
              <a:rPr lang="ru-RU" sz="2000" dirty="0" smtClean="0">
                <a:solidFill>
                  <a:srgbClr val="002060"/>
                </a:solidFill>
                <a:latin typeface="Arial Black" pitchFamily="34" charset="0"/>
              </a:rPr>
              <a:t>природы:</a:t>
            </a:r>
          </a:p>
          <a:p>
            <a:endParaRPr lang="ru-RU" dirty="0" smtClean="0"/>
          </a:p>
          <a:p>
            <a:r>
              <a:rPr lang="ru-RU" sz="2400" i="1" dirty="0">
                <a:latin typeface="Comic Sans MS" pitchFamily="66" charset="0"/>
              </a:rPr>
              <a:t>В</a:t>
            </a:r>
            <a:r>
              <a:rPr lang="ru-RU" sz="2400" i="1" dirty="0" smtClean="0">
                <a:latin typeface="Comic Sans MS" pitchFamily="66" charset="0"/>
              </a:rPr>
              <a:t>стретив </a:t>
            </a:r>
            <a:r>
              <a:rPr lang="ru-RU" sz="2400" i="1" dirty="0">
                <a:latin typeface="Comic Sans MS" pitchFamily="66" charset="0"/>
              </a:rPr>
              <a:t>птичье гнездо, </a:t>
            </a:r>
            <a:r>
              <a:rPr lang="ru-RU" sz="2400" i="1" dirty="0" smtClean="0">
                <a:latin typeface="Comic Sans MS" pitchFamily="66" charset="0"/>
              </a:rPr>
              <a:t>человеку запрещается разорять его. </a:t>
            </a:r>
            <a:r>
              <a:rPr lang="ru-RU" sz="2400" i="1" dirty="0">
                <a:latin typeface="Comic Sans MS" pitchFamily="66" charset="0"/>
              </a:rPr>
              <a:t>Если у человека была нужда в птичьих яйцах или птенцах, он мог взять их себе, но мать обязан был отпустить на </a:t>
            </a:r>
            <a:r>
              <a:rPr lang="ru-RU" sz="2400" i="1" dirty="0" smtClean="0">
                <a:latin typeface="Comic Sans MS" pitchFamily="66" charset="0"/>
              </a:rPr>
              <a:t>свободу (</a:t>
            </a:r>
            <a:r>
              <a:rPr lang="ru-RU" sz="2400" i="1" dirty="0">
                <a:latin typeface="Comic Sans MS" pitchFamily="66" charset="0"/>
              </a:rPr>
              <a:t>Второзаконие 22:6-7</a:t>
            </a:r>
            <a:r>
              <a:rPr lang="ru-RU" sz="2400" i="1" dirty="0" smtClean="0">
                <a:latin typeface="Comic Sans MS" pitchFamily="66" charset="0"/>
              </a:rPr>
              <a:t>).</a:t>
            </a:r>
            <a:endParaRPr lang="ru-RU" sz="2400" i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11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1759" y="2426017"/>
            <a:ext cx="9014228" cy="452431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algn="just"/>
            <a:endParaRPr lang="ru-RU" dirty="0"/>
          </a:p>
          <a:p>
            <a:pPr marL="342900" lvl="0" indent="-342900" algn="just">
              <a:buBlip>
                <a:blip r:embed="rId2"/>
              </a:buBlip>
            </a:pPr>
            <a:r>
              <a:rPr lang="ru-RU" sz="2400" dirty="0" smtClean="0"/>
              <a:t>Воробей (</a:t>
            </a:r>
            <a:r>
              <a:rPr lang="ru-RU" sz="2400" dirty="0"/>
              <a:t>Притч. 26:2)</a:t>
            </a:r>
          </a:p>
          <a:p>
            <a:pPr marL="342900" lvl="0" indent="-342900" algn="just">
              <a:buBlip>
                <a:blip r:embed="rId2"/>
              </a:buBlip>
            </a:pPr>
            <a:r>
              <a:rPr lang="ru-RU" sz="2400" dirty="0"/>
              <a:t>ворон (Иов. 38:41)</a:t>
            </a:r>
          </a:p>
          <a:p>
            <a:pPr marL="342900" lvl="0" indent="-342900" algn="just">
              <a:buBlip>
                <a:blip r:embed="rId2"/>
              </a:buBlip>
            </a:pPr>
            <a:r>
              <a:rPr lang="ru-RU" sz="2400" dirty="0"/>
              <a:t>голубь </a:t>
            </a:r>
            <a:r>
              <a:rPr lang="ru-RU" sz="2400" dirty="0" smtClean="0"/>
              <a:t>(Быт. </a:t>
            </a:r>
            <a:r>
              <a:rPr lang="ru-RU" sz="2400" dirty="0"/>
              <a:t>8:8</a:t>
            </a:r>
            <a:r>
              <a:rPr lang="ru-RU" sz="2400" dirty="0" smtClean="0"/>
              <a:t>, Мф. </a:t>
            </a:r>
            <a:r>
              <a:rPr lang="ru-RU" sz="2400" dirty="0"/>
              <a:t>3:16, 10:16)</a:t>
            </a:r>
          </a:p>
          <a:p>
            <a:pPr marL="342900" lvl="0" indent="-342900" algn="just">
              <a:buBlip>
                <a:blip r:embed="rId2"/>
              </a:buBlip>
            </a:pPr>
            <a:r>
              <a:rPr lang="ru-RU" sz="2400"/>
              <a:t>гриф </a:t>
            </a:r>
            <a:r>
              <a:rPr lang="ru-RU" sz="2400" smtClean="0"/>
              <a:t>(Лев. 11:13</a:t>
            </a:r>
            <a:r>
              <a:rPr lang="ru-RU" sz="2400" dirty="0"/>
              <a:t>)</a:t>
            </a:r>
          </a:p>
          <a:p>
            <a:pPr marL="342900" lvl="0" indent="-342900" algn="just">
              <a:buBlip>
                <a:blip r:embed="rId2"/>
              </a:buBlip>
            </a:pPr>
            <a:r>
              <a:rPr lang="ru-RU" sz="2400" dirty="0"/>
              <a:t>ибис (Втор</a:t>
            </a:r>
            <a:r>
              <a:rPr lang="ru-RU" sz="2400" dirty="0" smtClean="0"/>
              <a:t>. 14:16</a:t>
            </a:r>
            <a:r>
              <a:rPr lang="ru-RU" sz="2400" dirty="0"/>
              <a:t>)</a:t>
            </a:r>
          </a:p>
          <a:p>
            <a:pPr marL="342900" lvl="0" indent="-342900" algn="just">
              <a:buBlip>
                <a:blip r:embed="rId2"/>
              </a:buBlip>
            </a:pPr>
            <a:r>
              <a:rPr lang="ru-RU" sz="2400" dirty="0"/>
              <a:t>коршун (Втор. 14:13)</a:t>
            </a:r>
          </a:p>
          <a:p>
            <a:pPr marL="342900" lvl="0" indent="-342900" algn="just">
              <a:buBlip>
                <a:blip r:embed="rId2"/>
              </a:buBlip>
            </a:pPr>
            <a:r>
              <a:rPr lang="ru-RU" sz="2400" dirty="0"/>
              <a:t>кречет (Втор. 14:13)</a:t>
            </a:r>
          </a:p>
          <a:p>
            <a:pPr marL="342900" lvl="0" indent="-342900" algn="just">
              <a:buBlip>
                <a:blip r:embed="rId2"/>
              </a:buBlip>
            </a:pPr>
            <a:r>
              <a:rPr lang="ru-RU" sz="2400" dirty="0"/>
              <a:t>ласточка (</a:t>
            </a:r>
            <a:r>
              <a:rPr lang="ru-RU" sz="2400" dirty="0" smtClean="0"/>
              <a:t>Притч. </a:t>
            </a:r>
            <a:r>
              <a:rPr lang="ru-RU" sz="2400" dirty="0"/>
              <a:t>26:2)</a:t>
            </a:r>
          </a:p>
          <a:p>
            <a:pPr marL="342900" lvl="0" indent="-342900" algn="just">
              <a:buBlip>
                <a:blip r:embed="rId2"/>
              </a:buBlip>
            </a:pPr>
            <a:r>
              <a:rPr lang="ru-RU" sz="2400" dirty="0"/>
              <a:t>лебедь (Втор</a:t>
            </a:r>
            <a:r>
              <a:rPr lang="ru-RU" sz="2400" dirty="0" smtClean="0"/>
              <a:t>. 14:16</a:t>
            </a:r>
            <a:r>
              <a:rPr lang="ru-RU" sz="2400" dirty="0"/>
              <a:t>)</a:t>
            </a:r>
          </a:p>
          <a:p>
            <a:pPr marL="342900" lvl="0" indent="-342900" algn="just">
              <a:buBlip>
                <a:blip r:embed="rId2"/>
              </a:buBlip>
            </a:pPr>
            <a:r>
              <a:rPr lang="ru-RU" sz="2400" dirty="0"/>
              <a:t>орёл (Втор. 14:12, Иов. 39:27)</a:t>
            </a:r>
          </a:p>
          <a:p>
            <a:pPr lvl="0" algn="just"/>
            <a:endParaRPr lang="ru-RU" sz="2400" dirty="0" smtClean="0"/>
          </a:p>
          <a:p>
            <a:pPr marL="342900" lvl="0" indent="-342900" algn="just">
              <a:buBlip>
                <a:blip r:embed="rId2"/>
              </a:buBlip>
            </a:pPr>
            <a:r>
              <a:rPr lang="ru-RU" sz="2400" dirty="0" smtClean="0"/>
              <a:t>павлин </a:t>
            </a:r>
            <a:r>
              <a:rPr lang="ru-RU" sz="2400" dirty="0"/>
              <a:t>(Иов. 39:13)</a:t>
            </a:r>
          </a:p>
          <a:p>
            <a:pPr marL="342900" lvl="0" indent="-342900">
              <a:buBlip>
                <a:blip r:embed="rId2"/>
              </a:buBlip>
            </a:pPr>
            <a:r>
              <a:rPr lang="ru-RU" sz="2400" dirty="0"/>
              <a:t>пеликан (Втор. 14:17, Соф. 2:14)</a:t>
            </a:r>
          </a:p>
          <a:p>
            <a:pPr marL="342900" lvl="0" indent="-342900" algn="just">
              <a:buBlip>
                <a:blip r:embed="rId2"/>
              </a:buBlip>
            </a:pPr>
            <a:r>
              <a:rPr lang="ru-RU" sz="2400" dirty="0"/>
              <a:t>рыболов (Втор. 14:17)</a:t>
            </a:r>
          </a:p>
          <a:p>
            <a:pPr marL="342900" lvl="0" indent="-342900" algn="just">
              <a:buBlip>
                <a:blip r:embed="rId2"/>
              </a:buBlip>
            </a:pPr>
            <a:r>
              <a:rPr lang="ru-RU" sz="2400" dirty="0"/>
              <a:t>сова (Втор. 14:15)</a:t>
            </a:r>
          </a:p>
          <a:p>
            <a:pPr marL="342900" lvl="0" indent="-342900" algn="just">
              <a:buBlip>
                <a:blip r:embed="rId2"/>
              </a:buBlip>
            </a:pPr>
            <a:r>
              <a:rPr lang="ru-RU" sz="2400" dirty="0"/>
              <a:t>страус (Втор. 14:15)</a:t>
            </a:r>
          </a:p>
          <a:p>
            <a:pPr marL="342900" lvl="0" indent="-342900" algn="just">
              <a:buBlip>
                <a:blip r:embed="rId2"/>
              </a:buBlip>
            </a:pPr>
            <a:r>
              <a:rPr lang="ru-RU" sz="2400" dirty="0"/>
              <a:t>удод (Втор. 14:18)</a:t>
            </a:r>
          </a:p>
          <a:p>
            <a:pPr marL="342900" lvl="0" indent="-342900" algn="just">
              <a:buBlip>
                <a:blip r:embed="rId2"/>
              </a:buBlip>
            </a:pPr>
            <a:r>
              <a:rPr lang="ru-RU" sz="2400" dirty="0"/>
              <a:t>филин (Втор. 14:16)</a:t>
            </a:r>
          </a:p>
          <a:p>
            <a:pPr marL="342900" lvl="0" indent="-342900" algn="just">
              <a:buBlip>
                <a:blip r:embed="rId2"/>
              </a:buBlip>
            </a:pPr>
            <a:r>
              <a:rPr lang="ru-RU" sz="2400" dirty="0"/>
              <a:t>цапля (Втор. 14:18)</a:t>
            </a:r>
          </a:p>
          <a:p>
            <a:pPr marL="342900" lvl="0" indent="-342900" algn="just">
              <a:buBlip>
                <a:blip r:embed="rId2"/>
              </a:buBlip>
            </a:pPr>
            <a:r>
              <a:rPr lang="ru-RU" sz="2400" dirty="0"/>
              <a:t>чайка (Втор. 14:15)</a:t>
            </a:r>
          </a:p>
          <a:p>
            <a:pPr marL="342900" lvl="0" indent="-342900" algn="just">
              <a:buBlip>
                <a:blip r:embed="rId2"/>
              </a:buBlip>
            </a:pPr>
            <a:r>
              <a:rPr lang="ru-RU" sz="2400" dirty="0"/>
              <a:t>ястреб (Втор. 14:15, Иов. 39:26)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7667" y="569960"/>
            <a:ext cx="88428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 Black" pitchFamily="34" charset="0"/>
              </a:rPr>
              <a:t>Список птиц, встречающихся в Библии</a:t>
            </a:r>
          </a:p>
        </p:txBody>
      </p:sp>
    </p:spTree>
    <p:extLst>
      <p:ext uri="{BB962C8B-B14F-4D97-AF65-F5344CB8AC3E}">
        <p14:creationId xmlns:p14="http://schemas.microsoft.com/office/powerpoint/2010/main" val="150295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СОТВОРЕНИЕ ПТИЦ И РЫБ, иллюстрация из Книги Бытия в латинской рукописной Библии 12 в. (т.н. Библии Совиньи)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628"/>
            <a:ext cx="5184576" cy="515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5157191"/>
            <a:ext cx="87129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«И сказал Бог: да </a:t>
            </a:r>
            <a:r>
              <a:rPr lang="ru-RU" sz="2000" dirty="0" err="1"/>
              <a:t>произведет</a:t>
            </a:r>
            <a:r>
              <a:rPr lang="ru-RU" sz="2000" dirty="0"/>
              <a:t> вода пресмыкающихся, душу живую, </a:t>
            </a:r>
            <a:r>
              <a:rPr lang="ru-RU" sz="2000" b="1" i="1" dirty="0"/>
              <a:t>и птицы да полетят над </a:t>
            </a:r>
            <a:r>
              <a:rPr lang="ru-RU" sz="2000" b="1" i="1" dirty="0" err="1"/>
              <a:t>землею</a:t>
            </a:r>
            <a:r>
              <a:rPr lang="ru-RU" sz="2000" b="1" i="1" dirty="0"/>
              <a:t> по тверди небесной.</a:t>
            </a:r>
            <a:r>
              <a:rPr lang="ru-RU" sz="2000" dirty="0"/>
              <a:t> И сотворил Бог рыб больших и всякую душу животных пресмыкающихся, которых произвела вода, по роду их, </a:t>
            </a:r>
            <a:r>
              <a:rPr lang="ru-RU" sz="2000" b="1" i="1" dirty="0"/>
              <a:t>и всякую птицу пернатую</a:t>
            </a:r>
            <a:r>
              <a:rPr lang="ru-RU" sz="2000" dirty="0"/>
              <a:t> по роду </a:t>
            </a:r>
            <a:r>
              <a:rPr lang="ru-RU" sz="2000" dirty="0" err="1"/>
              <a:t>ее</a:t>
            </a:r>
            <a:r>
              <a:rPr lang="ru-RU" sz="2000" dirty="0"/>
              <a:t>. И был вечер и было утро – день пятый</a:t>
            </a:r>
            <a:r>
              <a:rPr lang="ru-RU" sz="2000" dirty="0" smtClean="0"/>
              <a:t>» </a:t>
            </a:r>
            <a:r>
              <a:rPr lang="ru-RU" sz="2000" dirty="0"/>
              <a:t>(</a:t>
            </a:r>
            <a:r>
              <a:rPr lang="ru-RU" sz="2000" dirty="0" smtClean="0"/>
              <a:t>Бытие 1</a:t>
            </a:r>
            <a:r>
              <a:rPr lang="ru-RU" sz="2000" dirty="0"/>
              <a:t>, 20-23).</a:t>
            </a:r>
          </a:p>
        </p:txBody>
      </p:sp>
    </p:spTree>
    <p:extLst>
      <p:ext uri="{BB962C8B-B14F-4D97-AF65-F5344CB8AC3E}">
        <p14:creationId xmlns:p14="http://schemas.microsoft.com/office/powerpoint/2010/main" val="129856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6157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К</a:t>
            </a:r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аких 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пернатых мы встречам в Священном Писании?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86486"/>
            <a:ext cx="6336704" cy="5471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74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6390" y="620687"/>
            <a:ext cx="87129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Segoe Script" pitchFamily="34" charset="0"/>
              </a:rPr>
              <a:t>«И аист под небом знает свои определенные времена, и горлица, и ласточка, и журавль наблюдают время, когда им прилететь» (Иеремия </a:t>
            </a:r>
            <a:r>
              <a:rPr lang="ru-RU" sz="2800" b="1" dirty="0" smtClean="0">
                <a:latin typeface="Segoe Script" pitchFamily="34" charset="0"/>
              </a:rPr>
              <a:t>8:7).</a:t>
            </a:r>
          </a:p>
          <a:p>
            <a:endParaRPr lang="ru-RU" sz="2800" b="1" dirty="0">
              <a:latin typeface="Segoe Scrip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2636912"/>
            <a:ext cx="77048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Blip>
                <a:blip r:embed="rId2"/>
              </a:buBlip>
            </a:pPr>
            <a:r>
              <a:rPr lang="ru-RU" sz="5400" dirty="0" smtClean="0">
                <a:solidFill>
                  <a:srgbClr val="002060"/>
                </a:solidFill>
                <a:latin typeface="Comic Sans MS" pitchFamily="66" charset="0"/>
              </a:rPr>
              <a:t>Аист</a:t>
            </a:r>
          </a:p>
          <a:p>
            <a:pPr marL="571500" indent="-571500">
              <a:buBlip>
                <a:blip r:embed="rId2"/>
              </a:buBlip>
            </a:pPr>
            <a:r>
              <a:rPr lang="ru-RU" sz="5400" dirty="0" smtClean="0">
                <a:solidFill>
                  <a:srgbClr val="002060"/>
                </a:solidFill>
                <a:latin typeface="Comic Sans MS" pitchFamily="66" charset="0"/>
              </a:rPr>
              <a:t>Горлица</a:t>
            </a:r>
          </a:p>
          <a:p>
            <a:pPr marL="571500" indent="-571500">
              <a:buBlip>
                <a:blip r:embed="rId2"/>
              </a:buBlip>
            </a:pPr>
            <a:r>
              <a:rPr lang="ru-RU" sz="5400" dirty="0" smtClean="0">
                <a:solidFill>
                  <a:srgbClr val="002060"/>
                </a:solidFill>
                <a:latin typeface="Comic Sans MS" pitchFamily="66" charset="0"/>
              </a:rPr>
              <a:t>Ласточка</a:t>
            </a:r>
          </a:p>
          <a:p>
            <a:pPr marL="571500" indent="-571500">
              <a:buBlip>
                <a:blip r:embed="rId2"/>
              </a:buBlip>
            </a:pPr>
            <a:r>
              <a:rPr lang="ru-RU" sz="5400" dirty="0" smtClean="0">
                <a:solidFill>
                  <a:srgbClr val="002060"/>
                </a:solidFill>
                <a:latin typeface="Comic Sans MS" pitchFamily="66" charset="0"/>
              </a:rPr>
              <a:t>Журавль</a:t>
            </a:r>
            <a:endParaRPr lang="ru-RU" sz="5400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00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319875"/>
            <a:ext cx="5709613" cy="4282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545" y="34011"/>
            <a:ext cx="841391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Arial Black" pitchFamily="34" charset="0"/>
              </a:rPr>
              <a:t>Аист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23439" y="1988840"/>
            <a:ext cx="349188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Эта красивая птица долгое время служила символом материнской любви благодаря нежности своего характера.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086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98" y="-2300"/>
            <a:ext cx="939033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rgbClr val="002060"/>
                </a:solidFill>
                <a:latin typeface="Arial Black" pitchFamily="34" charset="0"/>
              </a:rPr>
              <a:t>Горлица</a:t>
            </a:r>
          </a:p>
          <a:p>
            <a:r>
              <a:rPr lang="ru-RU" dirty="0" smtClean="0"/>
              <a:t> </a:t>
            </a:r>
            <a:r>
              <a:rPr lang="ru-RU" sz="3600" dirty="0"/>
              <a:t>– небольшая перелётная птица, появляющаяся в Палестине в начале весны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888" y="1792805"/>
            <a:ext cx="6667500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5301207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  <a:latin typeface="Comic Sans MS" pitchFamily="66" charset="0"/>
              </a:rPr>
              <a:t>«Цветы показались на земле; время пения настало, и голос горлицы слышен в стране нашей</a:t>
            </a:r>
            <a:r>
              <a:rPr lang="ru-RU" sz="2800" dirty="0" smtClean="0">
                <a:solidFill>
                  <a:srgbClr val="FFFF00"/>
                </a:solidFill>
                <a:latin typeface="Comic Sans MS" pitchFamily="66" charset="0"/>
              </a:rPr>
              <a:t>…» </a:t>
            </a:r>
            <a:r>
              <a:rPr lang="ru-RU" sz="2800" dirty="0">
                <a:solidFill>
                  <a:srgbClr val="FFFF00"/>
                </a:solidFill>
                <a:latin typeface="Comic Sans MS" pitchFamily="66" charset="0"/>
              </a:rPr>
              <a:t>(</a:t>
            </a:r>
            <a:r>
              <a:rPr lang="ru-RU" sz="2400" dirty="0" smtClean="0">
                <a:solidFill>
                  <a:srgbClr val="FFFF00"/>
                </a:solidFill>
                <a:latin typeface="Comic Sans MS" pitchFamily="66" charset="0"/>
              </a:rPr>
              <a:t>Песнь </a:t>
            </a:r>
            <a:r>
              <a:rPr lang="ru-RU" sz="2400" dirty="0">
                <a:solidFill>
                  <a:srgbClr val="FFFF00"/>
                </a:solidFill>
                <a:latin typeface="Comic Sans MS" pitchFamily="66" charset="0"/>
              </a:rPr>
              <a:t>Песней 2:12</a:t>
            </a:r>
            <a:r>
              <a:rPr lang="ru-RU" dirty="0">
                <a:solidFill>
                  <a:srgbClr val="FFFF00"/>
                </a:solidFill>
              </a:rPr>
              <a:t>)</a:t>
            </a:r>
            <a:r>
              <a:rPr lang="ru-RU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278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243" y="1167820"/>
            <a:ext cx="47625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712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627784" y="254590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Arial Black" pitchFamily="34" charset="0"/>
              </a:rPr>
              <a:t>Журавль</a:t>
            </a:r>
            <a:endParaRPr lang="ru-RU" sz="4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4" name="zhuravl-seryy-golos-6471-onbird.r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4912" y="5013176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01" y="1807163"/>
            <a:ext cx="41399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Comic Sans MS" pitchFamily="66" charset="0"/>
              </a:rPr>
              <a:t>Его пение сравнивается в Священном Писании с человеческим плачем…</a:t>
            </a:r>
            <a:endParaRPr lang="ru-RU" sz="28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08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76872"/>
            <a:ext cx="6324575" cy="4473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34184" y="188640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Arial Black" pitchFamily="34" charset="0"/>
              </a:rPr>
              <a:t>Ласточка</a:t>
            </a:r>
            <a:endParaRPr lang="ru-RU" sz="4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5685" y="1076543"/>
            <a:ext cx="8969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Comic Sans MS" pitchFamily="66" charset="0"/>
              </a:rPr>
              <a:t>«Как воробей вспорхнёт, как ласточка улетит</a:t>
            </a:r>
            <a:r>
              <a:rPr lang="ru-RU" sz="3600" dirty="0" smtClean="0">
                <a:latin typeface="Comic Sans MS" pitchFamily="66" charset="0"/>
              </a:rPr>
              <a:t>…» </a:t>
            </a:r>
            <a:r>
              <a:rPr lang="ru-RU" sz="2400" dirty="0" smtClean="0">
                <a:latin typeface="Comic Sans MS" pitchFamily="66" charset="0"/>
              </a:rPr>
              <a:t>(</a:t>
            </a:r>
            <a:r>
              <a:rPr lang="ru-RU" sz="2400" dirty="0">
                <a:latin typeface="Comic Sans MS" pitchFamily="66" charset="0"/>
              </a:rPr>
              <a:t>Притчи 26:2</a:t>
            </a:r>
            <a:r>
              <a:rPr lang="ru-RU" sz="2400" dirty="0" smtClean="0">
                <a:latin typeface="Comic Sans MS" pitchFamily="66" charset="0"/>
              </a:rPr>
              <a:t>).</a:t>
            </a:r>
            <a:endParaRPr lang="ru-RU" sz="2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0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36" y="116632"/>
            <a:ext cx="4940695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645023"/>
            <a:ext cx="4858178" cy="3231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трелка влево 2"/>
          <p:cNvSpPr/>
          <p:nvPr/>
        </p:nvSpPr>
        <p:spPr>
          <a:xfrm>
            <a:off x="5364088" y="1484784"/>
            <a:ext cx="1060937" cy="4320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588224" y="1334671"/>
            <a:ext cx="2555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Arial Black" pitchFamily="34" charset="0"/>
              </a:rPr>
              <a:t>Ибис</a:t>
            </a:r>
            <a:endParaRPr lang="ru-RU" sz="4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220936" y="4889024"/>
            <a:ext cx="1737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Arial Black" pitchFamily="34" charset="0"/>
              </a:rPr>
              <a:t>Удод</a:t>
            </a:r>
            <a:endParaRPr lang="ru-RU" sz="4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2339752" y="5001810"/>
            <a:ext cx="1152128" cy="5178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7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4895</TotalTime>
  <Words>553</Words>
  <Application>Microsoft Office PowerPoint</Application>
  <PresentationFormat>Экран (4:3)</PresentationFormat>
  <Paragraphs>72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</dc:creator>
  <cp:lastModifiedBy>Sergey</cp:lastModifiedBy>
  <cp:revision>40</cp:revision>
  <dcterms:created xsi:type="dcterms:W3CDTF">2014-10-17T09:56:35Z</dcterms:created>
  <dcterms:modified xsi:type="dcterms:W3CDTF">2015-03-09T16:01:25Z</dcterms:modified>
</cp:coreProperties>
</file>