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3" r:id="rId4"/>
    <p:sldId id="274" r:id="rId5"/>
    <p:sldId id="275" r:id="rId6"/>
    <p:sldId id="277" r:id="rId7"/>
    <p:sldId id="276" r:id="rId8"/>
    <p:sldId id="279" r:id="rId9"/>
    <p:sldId id="280" r:id="rId10"/>
    <p:sldId id="281" r:id="rId11"/>
    <p:sldId id="282" r:id="rId12"/>
    <p:sldId id="283" r:id="rId13"/>
    <p:sldId id="284" r:id="rId14"/>
    <p:sldId id="264" r:id="rId15"/>
    <p:sldId id="289" r:id="rId16"/>
    <p:sldId id="285" r:id="rId17"/>
    <p:sldId id="286" r:id="rId18"/>
    <p:sldId id="287" r:id="rId19"/>
    <p:sldId id="268" r:id="rId20"/>
    <p:sldId id="28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1E7FDE-FB49-4086-97CE-F121520E92FC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D63EB8-7EC0-4D98-878C-9C5756A962A1}">
      <dgm:prSet phldrT="[Текст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Христианское отношение к животным</a:t>
          </a:r>
          <a:endParaRPr lang="ru-RU" b="1" dirty="0">
            <a:solidFill>
              <a:schemeClr val="bg1"/>
            </a:solidFill>
          </a:endParaRPr>
        </a:p>
      </dgm:t>
    </dgm:pt>
    <dgm:pt modelId="{2D651F5E-42A9-4E00-ABF9-9BE335AB4D58}" type="parTrans" cxnId="{E44B7A72-0D1A-456B-9483-DBD12DB2F7AE}">
      <dgm:prSet/>
      <dgm:spPr/>
      <dgm:t>
        <a:bodyPr/>
        <a:lstStyle/>
        <a:p>
          <a:endParaRPr lang="ru-RU"/>
        </a:p>
      </dgm:t>
    </dgm:pt>
    <dgm:pt modelId="{E1A3791C-1856-4A84-AAC9-D9AD83EB47EC}" type="sibTrans" cxnId="{E44B7A72-0D1A-456B-9483-DBD12DB2F7AE}">
      <dgm:prSet/>
      <dgm:spPr/>
      <dgm:t>
        <a:bodyPr/>
        <a:lstStyle/>
        <a:p>
          <a:endParaRPr lang="ru-RU"/>
        </a:p>
      </dgm:t>
    </dgm:pt>
    <dgm:pt modelId="{F9D0F9A8-593F-48FB-8CDA-99BD3EB93039}">
      <dgm:prSet phldrT="[Текст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ru-RU" sz="3000" dirty="0" smtClean="0"/>
            <a:t>Животные в Библии</a:t>
          </a:r>
          <a:endParaRPr lang="ru-RU" sz="3000" dirty="0"/>
        </a:p>
      </dgm:t>
    </dgm:pt>
    <dgm:pt modelId="{88106874-9644-4DAF-B68E-7A73DFEEE160}" type="parTrans" cxnId="{BD350F69-4A44-4A52-8D59-31ACAC5E698C}">
      <dgm:prSet/>
      <dgm:spPr/>
      <dgm:t>
        <a:bodyPr/>
        <a:lstStyle/>
        <a:p>
          <a:endParaRPr lang="ru-RU"/>
        </a:p>
      </dgm:t>
    </dgm:pt>
    <dgm:pt modelId="{09139953-F098-4D39-B706-38B52D357990}" type="sibTrans" cxnId="{BD350F69-4A44-4A52-8D59-31ACAC5E698C}">
      <dgm:prSet/>
      <dgm:spPr/>
      <dgm:t>
        <a:bodyPr/>
        <a:lstStyle/>
        <a:p>
          <a:endParaRPr lang="ru-RU"/>
        </a:p>
      </dgm:t>
    </dgm:pt>
    <dgm:pt modelId="{A83A513C-1051-4AB6-AC4D-518ABABD369F}">
      <dgm:prSet phldrT="[Текст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ru-RU" sz="3000" dirty="0" smtClean="0"/>
            <a:t>Святые и животные</a:t>
          </a:r>
          <a:endParaRPr lang="ru-RU" sz="3000" dirty="0"/>
        </a:p>
      </dgm:t>
    </dgm:pt>
    <dgm:pt modelId="{563A2F41-39CA-4FE3-B5F4-E1229D104063}" type="parTrans" cxnId="{B3B911E0-FE26-4207-A36E-75D7BD49A44F}">
      <dgm:prSet/>
      <dgm:spPr/>
      <dgm:t>
        <a:bodyPr/>
        <a:lstStyle/>
        <a:p>
          <a:endParaRPr lang="ru-RU"/>
        </a:p>
      </dgm:t>
    </dgm:pt>
    <dgm:pt modelId="{1C7EB56B-C9F4-4A12-95D8-FAA86BECE0FB}" type="sibTrans" cxnId="{B3B911E0-FE26-4207-A36E-75D7BD49A44F}">
      <dgm:prSet/>
      <dgm:spPr/>
      <dgm:t>
        <a:bodyPr/>
        <a:lstStyle/>
        <a:p>
          <a:endParaRPr lang="ru-RU"/>
        </a:p>
      </dgm:t>
    </dgm:pt>
    <dgm:pt modelId="{EB1ED274-4149-41ED-926B-56AC5C7A2A5A}">
      <dgm:prSet phldrT="[Текст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ru-RU" sz="3000" dirty="0" smtClean="0"/>
            <a:t>Посмертная участь животных</a:t>
          </a:r>
          <a:endParaRPr lang="ru-RU" sz="3000" dirty="0"/>
        </a:p>
      </dgm:t>
    </dgm:pt>
    <dgm:pt modelId="{DDF49B23-C37C-472F-9483-29DC0BA48E91}" type="parTrans" cxnId="{C1703827-7CC7-411B-B6EB-F6866E0592E0}">
      <dgm:prSet/>
      <dgm:spPr/>
      <dgm:t>
        <a:bodyPr/>
        <a:lstStyle/>
        <a:p>
          <a:endParaRPr lang="ru-RU"/>
        </a:p>
      </dgm:t>
    </dgm:pt>
    <dgm:pt modelId="{6279D05A-F125-4C17-AAF3-0DC416E8B033}" type="sibTrans" cxnId="{C1703827-7CC7-411B-B6EB-F6866E0592E0}">
      <dgm:prSet/>
      <dgm:spPr/>
      <dgm:t>
        <a:bodyPr/>
        <a:lstStyle/>
        <a:p>
          <a:endParaRPr lang="ru-RU"/>
        </a:p>
      </dgm:t>
    </dgm:pt>
    <dgm:pt modelId="{94AFD8F3-550E-45A5-BDAB-B589F9AD6E7C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ru-RU" sz="3000" dirty="0" smtClean="0"/>
            <a:t>Животные на иконе</a:t>
          </a:r>
          <a:endParaRPr lang="ru-RU" sz="3000" dirty="0"/>
        </a:p>
      </dgm:t>
    </dgm:pt>
    <dgm:pt modelId="{94E97497-C658-4439-8375-3DFFB01D83D3}" type="parTrans" cxnId="{05F4AF57-C4E3-44A4-BF87-848B813F4E27}">
      <dgm:prSet/>
      <dgm:spPr/>
      <dgm:t>
        <a:bodyPr/>
        <a:lstStyle/>
        <a:p>
          <a:endParaRPr lang="ru-RU"/>
        </a:p>
      </dgm:t>
    </dgm:pt>
    <dgm:pt modelId="{EA09FDAF-671B-401C-A568-DB1577B91CAA}" type="sibTrans" cxnId="{05F4AF57-C4E3-44A4-BF87-848B813F4E27}">
      <dgm:prSet/>
      <dgm:spPr/>
      <dgm:t>
        <a:bodyPr/>
        <a:lstStyle/>
        <a:p>
          <a:endParaRPr lang="ru-RU"/>
        </a:p>
      </dgm:t>
    </dgm:pt>
    <dgm:pt modelId="{7C1D78AD-E00D-401B-AEEF-49F075238FCF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ru-RU" sz="2900" dirty="0" smtClean="0"/>
            <a:t>Место животных в нашей жизни</a:t>
          </a:r>
          <a:endParaRPr lang="ru-RU" sz="2900" dirty="0"/>
        </a:p>
      </dgm:t>
    </dgm:pt>
    <dgm:pt modelId="{14F83840-5004-4EBA-8613-01E82BBD7020}" type="parTrans" cxnId="{5DE89FAB-0A85-49D4-A4CD-DB0CD59A1C8B}">
      <dgm:prSet/>
      <dgm:spPr/>
      <dgm:t>
        <a:bodyPr/>
        <a:lstStyle/>
        <a:p>
          <a:endParaRPr lang="ru-RU"/>
        </a:p>
      </dgm:t>
    </dgm:pt>
    <dgm:pt modelId="{74E67B32-D52F-4A31-86C6-A7EBC890EBA8}" type="sibTrans" cxnId="{5DE89FAB-0A85-49D4-A4CD-DB0CD59A1C8B}">
      <dgm:prSet/>
      <dgm:spPr/>
      <dgm:t>
        <a:bodyPr/>
        <a:lstStyle/>
        <a:p>
          <a:endParaRPr lang="ru-RU"/>
        </a:p>
      </dgm:t>
    </dgm:pt>
    <dgm:pt modelId="{6C2DA51C-29D7-45B8-A4B3-B9A49ED609D1}" type="pres">
      <dgm:prSet presAssocID="{651E7FDE-FB49-4086-97CE-F121520E92F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117A500-0144-4598-BACF-78857179FC60}" type="pres">
      <dgm:prSet presAssocID="{FFD63EB8-7EC0-4D98-878C-9C5756A962A1}" presName="singleCycle" presStyleCnt="0"/>
      <dgm:spPr/>
    </dgm:pt>
    <dgm:pt modelId="{9841DA4F-B14B-4580-8557-A1BED9BB9DD7}" type="pres">
      <dgm:prSet presAssocID="{FFD63EB8-7EC0-4D98-878C-9C5756A962A1}" presName="singleCenter" presStyleLbl="node1" presStyleIdx="0" presStyleCnt="6" custScaleX="137105" custScaleY="129532" custLinFactNeighborX="1917" custLinFactNeighborY="-429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B3F5A9F-0E6B-402A-9DD0-F6DD380DFB6E}" type="pres">
      <dgm:prSet presAssocID="{88106874-9644-4DAF-B68E-7A73DFEEE160}" presName="Name56" presStyleLbl="parChTrans1D2" presStyleIdx="0" presStyleCnt="5"/>
      <dgm:spPr/>
      <dgm:t>
        <a:bodyPr/>
        <a:lstStyle/>
        <a:p>
          <a:endParaRPr lang="ru-RU"/>
        </a:p>
      </dgm:t>
    </dgm:pt>
    <dgm:pt modelId="{E8C75AFB-7CF0-43A0-9B24-666B73663421}" type="pres">
      <dgm:prSet presAssocID="{F9D0F9A8-593F-48FB-8CDA-99BD3EB93039}" presName="text0" presStyleLbl="node1" presStyleIdx="1" presStyleCnt="6" custScaleX="172692" custScaleY="119556" custRadScaleRad="100149" custRadScaleInc="85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61CB83-3C62-493D-9EF3-9F192940A7C4}" type="pres">
      <dgm:prSet presAssocID="{563A2F41-39CA-4FE3-B5F4-E1229D104063}" presName="Name56" presStyleLbl="parChTrans1D2" presStyleIdx="1" presStyleCnt="5"/>
      <dgm:spPr/>
      <dgm:t>
        <a:bodyPr/>
        <a:lstStyle/>
        <a:p>
          <a:endParaRPr lang="ru-RU"/>
        </a:p>
      </dgm:t>
    </dgm:pt>
    <dgm:pt modelId="{30EA3351-5774-4EA5-A455-4991C7CC43E1}" type="pres">
      <dgm:prSet presAssocID="{A83A513C-1051-4AB6-AC4D-518ABABD369F}" presName="text0" presStyleLbl="node1" presStyleIdx="2" presStyleCnt="6" custScaleX="172692" custScaleY="119556" custRadScaleRad="114996" custRadScaleInc="347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8CAB3-387F-4090-AF57-E1FC70DDB1C5}" type="pres">
      <dgm:prSet presAssocID="{DDF49B23-C37C-472F-9483-29DC0BA48E91}" presName="Name56" presStyleLbl="parChTrans1D2" presStyleIdx="2" presStyleCnt="5"/>
      <dgm:spPr/>
      <dgm:t>
        <a:bodyPr/>
        <a:lstStyle/>
        <a:p>
          <a:endParaRPr lang="ru-RU"/>
        </a:p>
      </dgm:t>
    </dgm:pt>
    <dgm:pt modelId="{9F518C0F-7F0C-4204-8EEE-50B17B712642}" type="pres">
      <dgm:prSet presAssocID="{EB1ED274-4149-41ED-926B-56AC5C7A2A5A}" presName="text0" presStyleLbl="node1" presStyleIdx="3" presStyleCnt="6" custScaleX="172727" custScaleY="119556" custRadScaleRad="102301" custRadScaleInc="211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D7CC6-A3B7-4DA9-B53F-DC6932AD69A2}" type="pres">
      <dgm:prSet presAssocID="{14F83840-5004-4EBA-8613-01E82BBD7020}" presName="Name56" presStyleLbl="parChTrans1D2" presStyleIdx="3" presStyleCnt="5"/>
      <dgm:spPr/>
      <dgm:t>
        <a:bodyPr/>
        <a:lstStyle/>
        <a:p>
          <a:endParaRPr lang="ru-RU"/>
        </a:p>
      </dgm:t>
    </dgm:pt>
    <dgm:pt modelId="{AB2987F3-B651-4254-B577-7E28A49941A4}" type="pres">
      <dgm:prSet presAssocID="{7C1D78AD-E00D-401B-AEEF-49F075238FCF}" presName="text0" presStyleLbl="node1" presStyleIdx="4" presStyleCnt="6" custScaleX="172692" custScaleY="119556" custRadScaleRad="106128" custRadScaleInc="166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6BD93-0208-440F-ACAD-B3C14A260C01}" type="pres">
      <dgm:prSet presAssocID="{94E97497-C658-4439-8375-3DFFB01D83D3}" presName="Name56" presStyleLbl="parChTrans1D2" presStyleIdx="4" presStyleCnt="5"/>
      <dgm:spPr/>
      <dgm:t>
        <a:bodyPr/>
        <a:lstStyle/>
        <a:p>
          <a:endParaRPr lang="ru-RU"/>
        </a:p>
      </dgm:t>
    </dgm:pt>
    <dgm:pt modelId="{A4C99634-F60E-493D-A723-07EE6DC969DC}" type="pres">
      <dgm:prSet presAssocID="{94AFD8F3-550E-45A5-BDAB-B589F9AD6E7C}" presName="text0" presStyleLbl="node1" presStyleIdx="5" presStyleCnt="6" custScaleX="172692" custScaleY="119556" custRadScaleRad="110961" custRadScaleInc="-425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ED0A23-9061-4AE9-990D-565623883B81}" type="presOf" srcId="{651E7FDE-FB49-4086-97CE-F121520E92FC}" destId="{6C2DA51C-29D7-45B8-A4B3-B9A49ED609D1}" srcOrd="0" destOrd="0" presId="urn:microsoft.com/office/officeart/2008/layout/RadialCluster"/>
    <dgm:cxn modelId="{061183FB-2F5D-4F42-B5F5-FC94893D99A2}" type="presOf" srcId="{88106874-9644-4DAF-B68E-7A73DFEEE160}" destId="{5B3F5A9F-0E6B-402A-9DD0-F6DD380DFB6E}" srcOrd="0" destOrd="0" presId="urn:microsoft.com/office/officeart/2008/layout/RadialCluster"/>
    <dgm:cxn modelId="{567F2CC0-DEB4-4B40-87A0-560CEBFE76CF}" type="presOf" srcId="{7C1D78AD-E00D-401B-AEEF-49F075238FCF}" destId="{AB2987F3-B651-4254-B577-7E28A49941A4}" srcOrd="0" destOrd="0" presId="urn:microsoft.com/office/officeart/2008/layout/RadialCluster"/>
    <dgm:cxn modelId="{C5201C5F-54D8-4274-AB41-71399B28CB55}" type="presOf" srcId="{14F83840-5004-4EBA-8613-01E82BBD7020}" destId="{FFCD7CC6-A3B7-4DA9-B53F-DC6932AD69A2}" srcOrd="0" destOrd="0" presId="urn:microsoft.com/office/officeart/2008/layout/RadialCluster"/>
    <dgm:cxn modelId="{B3B911E0-FE26-4207-A36E-75D7BD49A44F}" srcId="{FFD63EB8-7EC0-4D98-878C-9C5756A962A1}" destId="{A83A513C-1051-4AB6-AC4D-518ABABD369F}" srcOrd="1" destOrd="0" parTransId="{563A2F41-39CA-4FE3-B5F4-E1229D104063}" sibTransId="{1C7EB56B-C9F4-4A12-95D8-FAA86BECE0FB}"/>
    <dgm:cxn modelId="{9CE283BF-5F69-46BE-97A2-299E2CEB5739}" type="presOf" srcId="{94E97497-C658-4439-8375-3DFFB01D83D3}" destId="{F7E6BD93-0208-440F-ACAD-B3C14A260C01}" srcOrd="0" destOrd="0" presId="urn:microsoft.com/office/officeart/2008/layout/RadialCluster"/>
    <dgm:cxn modelId="{BD350F69-4A44-4A52-8D59-31ACAC5E698C}" srcId="{FFD63EB8-7EC0-4D98-878C-9C5756A962A1}" destId="{F9D0F9A8-593F-48FB-8CDA-99BD3EB93039}" srcOrd="0" destOrd="0" parTransId="{88106874-9644-4DAF-B68E-7A73DFEEE160}" sibTransId="{09139953-F098-4D39-B706-38B52D357990}"/>
    <dgm:cxn modelId="{4F44CB65-E417-4553-BF3C-098BFC831EBD}" type="presOf" srcId="{DDF49B23-C37C-472F-9483-29DC0BA48E91}" destId="{A1B8CAB3-387F-4090-AF57-E1FC70DDB1C5}" srcOrd="0" destOrd="0" presId="urn:microsoft.com/office/officeart/2008/layout/RadialCluster"/>
    <dgm:cxn modelId="{E44B7A72-0D1A-456B-9483-DBD12DB2F7AE}" srcId="{651E7FDE-FB49-4086-97CE-F121520E92FC}" destId="{FFD63EB8-7EC0-4D98-878C-9C5756A962A1}" srcOrd="0" destOrd="0" parTransId="{2D651F5E-42A9-4E00-ABF9-9BE335AB4D58}" sibTransId="{E1A3791C-1856-4A84-AAC9-D9AD83EB47EC}"/>
    <dgm:cxn modelId="{CFFEC69E-A650-412F-A9B8-0D0C65341041}" type="presOf" srcId="{F9D0F9A8-593F-48FB-8CDA-99BD3EB93039}" destId="{E8C75AFB-7CF0-43A0-9B24-666B73663421}" srcOrd="0" destOrd="0" presId="urn:microsoft.com/office/officeart/2008/layout/RadialCluster"/>
    <dgm:cxn modelId="{47585772-CF38-4A79-8F01-38CEBE6531E5}" type="presOf" srcId="{A83A513C-1051-4AB6-AC4D-518ABABD369F}" destId="{30EA3351-5774-4EA5-A455-4991C7CC43E1}" srcOrd="0" destOrd="0" presId="urn:microsoft.com/office/officeart/2008/layout/RadialCluster"/>
    <dgm:cxn modelId="{6C938A69-92B5-45D2-A2C8-B8109754B976}" type="presOf" srcId="{563A2F41-39CA-4FE3-B5F4-E1229D104063}" destId="{3161CB83-3C62-493D-9EF3-9F192940A7C4}" srcOrd="0" destOrd="0" presId="urn:microsoft.com/office/officeart/2008/layout/RadialCluster"/>
    <dgm:cxn modelId="{AD4604EB-CAF6-4CAA-82BA-6B62FAA8C455}" type="presOf" srcId="{94AFD8F3-550E-45A5-BDAB-B589F9AD6E7C}" destId="{A4C99634-F60E-493D-A723-07EE6DC969DC}" srcOrd="0" destOrd="0" presId="urn:microsoft.com/office/officeart/2008/layout/RadialCluster"/>
    <dgm:cxn modelId="{05F4AF57-C4E3-44A4-BF87-848B813F4E27}" srcId="{FFD63EB8-7EC0-4D98-878C-9C5756A962A1}" destId="{94AFD8F3-550E-45A5-BDAB-B589F9AD6E7C}" srcOrd="4" destOrd="0" parTransId="{94E97497-C658-4439-8375-3DFFB01D83D3}" sibTransId="{EA09FDAF-671B-401C-A568-DB1577B91CAA}"/>
    <dgm:cxn modelId="{06F93A8E-E438-420F-B759-A33E66A2AED1}" type="presOf" srcId="{FFD63EB8-7EC0-4D98-878C-9C5756A962A1}" destId="{9841DA4F-B14B-4580-8557-A1BED9BB9DD7}" srcOrd="0" destOrd="0" presId="urn:microsoft.com/office/officeart/2008/layout/RadialCluster"/>
    <dgm:cxn modelId="{C1703827-7CC7-411B-B6EB-F6866E0592E0}" srcId="{FFD63EB8-7EC0-4D98-878C-9C5756A962A1}" destId="{EB1ED274-4149-41ED-926B-56AC5C7A2A5A}" srcOrd="2" destOrd="0" parTransId="{DDF49B23-C37C-472F-9483-29DC0BA48E91}" sibTransId="{6279D05A-F125-4C17-AAF3-0DC416E8B033}"/>
    <dgm:cxn modelId="{5DE89FAB-0A85-49D4-A4CD-DB0CD59A1C8B}" srcId="{FFD63EB8-7EC0-4D98-878C-9C5756A962A1}" destId="{7C1D78AD-E00D-401B-AEEF-49F075238FCF}" srcOrd="3" destOrd="0" parTransId="{14F83840-5004-4EBA-8613-01E82BBD7020}" sibTransId="{74E67B32-D52F-4A31-86C6-A7EBC890EBA8}"/>
    <dgm:cxn modelId="{9A643F5C-421C-45A6-9104-3F6C991400D8}" type="presOf" srcId="{EB1ED274-4149-41ED-926B-56AC5C7A2A5A}" destId="{9F518C0F-7F0C-4204-8EEE-50B17B712642}" srcOrd="0" destOrd="0" presId="urn:microsoft.com/office/officeart/2008/layout/RadialCluster"/>
    <dgm:cxn modelId="{22B310A5-07F4-4433-BB22-FC805BDE8FA3}" type="presParOf" srcId="{6C2DA51C-29D7-45B8-A4B3-B9A49ED609D1}" destId="{E117A500-0144-4598-BACF-78857179FC60}" srcOrd="0" destOrd="0" presId="urn:microsoft.com/office/officeart/2008/layout/RadialCluster"/>
    <dgm:cxn modelId="{244C3184-9740-4849-BE17-457270810401}" type="presParOf" srcId="{E117A500-0144-4598-BACF-78857179FC60}" destId="{9841DA4F-B14B-4580-8557-A1BED9BB9DD7}" srcOrd="0" destOrd="0" presId="urn:microsoft.com/office/officeart/2008/layout/RadialCluster"/>
    <dgm:cxn modelId="{FB35D535-D911-4CB7-835A-451D346E21D4}" type="presParOf" srcId="{E117A500-0144-4598-BACF-78857179FC60}" destId="{5B3F5A9F-0E6B-402A-9DD0-F6DD380DFB6E}" srcOrd="1" destOrd="0" presId="urn:microsoft.com/office/officeart/2008/layout/RadialCluster"/>
    <dgm:cxn modelId="{7F4874FD-FE31-4E8D-8C94-3DC16B425995}" type="presParOf" srcId="{E117A500-0144-4598-BACF-78857179FC60}" destId="{E8C75AFB-7CF0-43A0-9B24-666B73663421}" srcOrd="2" destOrd="0" presId="urn:microsoft.com/office/officeart/2008/layout/RadialCluster"/>
    <dgm:cxn modelId="{8A69682A-0CEF-4578-A729-594F9F5787BB}" type="presParOf" srcId="{E117A500-0144-4598-BACF-78857179FC60}" destId="{3161CB83-3C62-493D-9EF3-9F192940A7C4}" srcOrd="3" destOrd="0" presId="urn:microsoft.com/office/officeart/2008/layout/RadialCluster"/>
    <dgm:cxn modelId="{E2941E33-1815-48EA-BE89-0D8AE9B79C6A}" type="presParOf" srcId="{E117A500-0144-4598-BACF-78857179FC60}" destId="{30EA3351-5774-4EA5-A455-4991C7CC43E1}" srcOrd="4" destOrd="0" presId="urn:microsoft.com/office/officeart/2008/layout/RadialCluster"/>
    <dgm:cxn modelId="{D71BF0A1-2FBD-4068-8A63-C530C8B41AE0}" type="presParOf" srcId="{E117A500-0144-4598-BACF-78857179FC60}" destId="{A1B8CAB3-387F-4090-AF57-E1FC70DDB1C5}" srcOrd="5" destOrd="0" presId="urn:microsoft.com/office/officeart/2008/layout/RadialCluster"/>
    <dgm:cxn modelId="{5373ACC0-E659-4442-B350-C6B9D38A96C8}" type="presParOf" srcId="{E117A500-0144-4598-BACF-78857179FC60}" destId="{9F518C0F-7F0C-4204-8EEE-50B17B712642}" srcOrd="6" destOrd="0" presId="urn:microsoft.com/office/officeart/2008/layout/RadialCluster"/>
    <dgm:cxn modelId="{4C51A14E-D410-4B7F-A49B-3B34C4C3A0AD}" type="presParOf" srcId="{E117A500-0144-4598-BACF-78857179FC60}" destId="{FFCD7CC6-A3B7-4DA9-B53F-DC6932AD69A2}" srcOrd="7" destOrd="0" presId="urn:microsoft.com/office/officeart/2008/layout/RadialCluster"/>
    <dgm:cxn modelId="{11478A21-4B49-47B7-AE61-BF05A049DFFB}" type="presParOf" srcId="{E117A500-0144-4598-BACF-78857179FC60}" destId="{AB2987F3-B651-4254-B577-7E28A49941A4}" srcOrd="8" destOrd="0" presId="urn:microsoft.com/office/officeart/2008/layout/RadialCluster"/>
    <dgm:cxn modelId="{B5841B29-2BEA-42AE-BD2E-A27443EF7253}" type="presParOf" srcId="{E117A500-0144-4598-BACF-78857179FC60}" destId="{F7E6BD93-0208-440F-ACAD-B3C14A260C01}" srcOrd="9" destOrd="0" presId="urn:microsoft.com/office/officeart/2008/layout/RadialCluster"/>
    <dgm:cxn modelId="{0A625A60-4A68-42ED-B2AA-C6ECE59687C5}" type="presParOf" srcId="{E117A500-0144-4598-BACF-78857179FC60}" destId="{A4C99634-F60E-493D-A723-07EE6DC969DC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1DA4F-B14B-4580-8557-A1BED9BB9DD7}">
      <dsp:nvSpPr>
        <dsp:cNvPr id="0" name=""/>
        <dsp:cNvSpPr/>
      </dsp:nvSpPr>
      <dsp:spPr>
        <a:xfrm>
          <a:off x="3240369" y="2088228"/>
          <a:ext cx="2772825" cy="2619668"/>
        </a:xfrm>
        <a:prstGeom prst="roundRect">
          <a:avLst/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chemeClr val="bg1"/>
              </a:solidFill>
            </a:rPr>
            <a:t>Христианское отношение к животным</a:t>
          </a:r>
          <a:endParaRPr lang="ru-RU" sz="3000" b="1" kern="1200" dirty="0">
            <a:solidFill>
              <a:schemeClr val="bg1"/>
            </a:solidFill>
          </a:endParaRPr>
        </a:p>
      </dsp:txBody>
      <dsp:txXfrm>
        <a:off x="3368251" y="2216110"/>
        <a:ext cx="2517061" cy="2363904"/>
      </dsp:txXfrm>
    </dsp:sp>
    <dsp:sp modelId="{5B3F5A9F-0E6B-402A-9DD0-F6DD380DFB6E}">
      <dsp:nvSpPr>
        <dsp:cNvPr id="0" name=""/>
        <dsp:cNvSpPr/>
      </dsp:nvSpPr>
      <dsp:spPr>
        <a:xfrm rot="16257492">
          <a:off x="4418463" y="1854118"/>
          <a:ext cx="4682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828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C75AFB-7CF0-43A0-9B24-666B73663421}">
      <dsp:nvSpPr>
        <dsp:cNvPr id="0" name=""/>
        <dsp:cNvSpPr/>
      </dsp:nvSpPr>
      <dsp:spPr>
        <a:xfrm>
          <a:off x="3500067" y="7"/>
          <a:ext cx="2340002" cy="1620001"/>
        </a:xfrm>
        <a:prstGeom prst="roundRect">
          <a:avLst/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Животные в Библии</a:t>
          </a:r>
          <a:endParaRPr lang="ru-RU" sz="3000" kern="1200" dirty="0"/>
        </a:p>
      </dsp:txBody>
      <dsp:txXfrm>
        <a:off x="3579149" y="79089"/>
        <a:ext cx="2181838" cy="1461837"/>
      </dsp:txXfrm>
    </dsp:sp>
    <dsp:sp modelId="{3161CB83-3C62-493D-9EF3-9F192940A7C4}">
      <dsp:nvSpPr>
        <dsp:cNvPr id="0" name=""/>
        <dsp:cNvSpPr/>
      </dsp:nvSpPr>
      <dsp:spPr>
        <a:xfrm rot="21525624">
          <a:off x="6013128" y="3361835"/>
          <a:ext cx="57568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568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EA3351-5774-4EA5-A455-4991C7CC43E1}">
      <dsp:nvSpPr>
        <dsp:cNvPr id="0" name=""/>
        <dsp:cNvSpPr/>
      </dsp:nvSpPr>
      <dsp:spPr>
        <a:xfrm>
          <a:off x="6588746" y="2520290"/>
          <a:ext cx="2340002" cy="1620001"/>
        </a:xfrm>
        <a:prstGeom prst="roundRect">
          <a:avLst/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Святые и животные</a:t>
          </a:r>
          <a:endParaRPr lang="ru-RU" sz="3000" kern="1200" dirty="0"/>
        </a:p>
      </dsp:txBody>
      <dsp:txXfrm>
        <a:off x="6667828" y="2599372"/>
        <a:ext cx="2181838" cy="1461837"/>
      </dsp:txXfrm>
    </dsp:sp>
    <dsp:sp modelId="{A1B8CAB3-387F-4090-AF57-E1FC70DDB1C5}">
      <dsp:nvSpPr>
        <dsp:cNvPr id="0" name=""/>
        <dsp:cNvSpPr/>
      </dsp:nvSpPr>
      <dsp:spPr>
        <a:xfrm rot="7735426">
          <a:off x="3220859" y="4874227"/>
          <a:ext cx="4275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759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518C0F-7F0C-4204-8EEE-50B17B712642}">
      <dsp:nvSpPr>
        <dsp:cNvPr id="0" name=""/>
        <dsp:cNvSpPr/>
      </dsp:nvSpPr>
      <dsp:spPr>
        <a:xfrm>
          <a:off x="1475949" y="5040557"/>
          <a:ext cx="2340476" cy="1620001"/>
        </a:xfrm>
        <a:prstGeom prst="roundRect">
          <a:avLst/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Посмертная участь животных</a:t>
          </a:r>
          <a:endParaRPr lang="ru-RU" sz="3000" kern="1200" dirty="0"/>
        </a:p>
      </dsp:txBody>
      <dsp:txXfrm>
        <a:off x="1555031" y="5119639"/>
        <a:ext cx="2182312" cy="1461837"/>
      </dsp:txXfrm>
    </dsp:sp>
    <dsp:sp modelId="{FFCD7CC6-A3B7-4DA9-B53F-DC6932AD69A2}">
      <dsp:nvSpPr>
        <dsp:cNvPr id="0" name=""/>
        <dsp:cNvSpPr/>
      </dsp:nvSpPr>
      <dsp:spPr>
        <a:xfrm rot="10875228">
          <a:off x="2699973" y="3361805"/>
          <a:ext cx="54046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046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2987F3-B651-4254-B577-7E28A49941A4}">
      <dsp:nvSpPr>
        <dsp:cNvPr id="0" name=""/>
        <dsp:cNvSpPr/>
      </dsp:nvSpPr>
      <dsp:spPr>
        <a:xfrm>
          <a:off x="360035" y="2520284"/>
          <a:ext cx="2340002" cy="1620001"/>
        </a:xfrm>
        <a:prstGeom prst="roundRect">
          <a:avLst/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Место животных в нашей жизни</a:t>
          </a:r>
          <a:endParaRPr lang="ru-RU" sz="2900" kern="1200" dirty="0"/>
        </a:p>
      </dsp:txBody>
      <dsp:txXfrm>
        <a:off x="439117" y="2599366"/>
        <a:ext cx="2181838" cy="1461837"/>
      </dsp:txXfrm>
    </dsp:sp>
    <dsp:sp modelId="{F7E6BD93-0208-440F-ACAD-B3C14A260C01}">
      <dsp:nvSpPr>
        <dsp:cNvPr id="0" name=""/>
        <dsp:cNvSpPr/>
      </dsp:nvSpPr>
      <dsp:spPr>
        <a:xfrm rot="2946255">
          <a:off x="5685243" y="4874225"/>
          <a:ext cx="4400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007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C99634-F60E-493D-A723-07EE6DC969DC}">
      <dsp:nvSpPr>
        <dsp:cNvPr id="0" name=""/>
        <dsp:cNvSpPr/>
      </dsp:nvSpPr>
      <dsp:spPr>
        <a:xfrm>
          <a:off x="5580877" y="5040553"/>
          <a:ext cx="2340002" cy="1620001"/>
        </a:xfrm>
        <a:prstGeom prst="roundRect">
          <a:avLst/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Животные на иконе</a:t>
          </a:r>
          <a:endParaRPr lang="ru-RU" sz="3000" kern="1200" dirty="0"/>
        </a:p>
      </dsp:txBody>
      <dsp:txXfrm>
        <a:off x="5659959" y="5119635"/>
        <a:ext cx="2181838" cy="1461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62A7-6CEE-4CCA-BD61-058243DAC7F7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C3BC-B0C2-436A-B015-63CE408D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08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62A7-6CEE-4CCA-BD61-058243DAC7F7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C3BC-B0C2-436A-B015-63CE408D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407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62A7-6CEE-4CCA-BD61-058243DAC7F7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C3BC-B0C2-436A-B015-63CE408D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7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62A7-6CEE-4CCA-BD61-058243DAC7F7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C3BC-B0C2-436A-B015-63CE408D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25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62A7-6CEE-4CCA-BD61-058243DAC7F7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C3BC-B0C2-436A-B015-63CE408D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037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62A7-6CEE-4CCA-BD61-058243DAC7F7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C3BC-B0C2-436A-B015-63CE408D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499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62A7-6CEE-4CCA-BD61-058243DAC7F7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C3BC-B0C2-436A-B015-63CE408D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539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62A7-6CEE-4CCA-BD61-058243DAC7F7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C3BC-B0C2-436A-B015-63CE408D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235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62A7-6CEE-4CCA-BD61-058243DAC7F7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C3BC-B0C2-436A-B015-63CE408D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56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62A7-6CEE-4CCA-BD61-058243DAC7F7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C3BC-B0C2-436A-B015-63CE408D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378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62A7-6CEE-4CCA-BD61-058243DAC7F7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C3BC-B0C2-436A-B015-63CE408D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479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C62A7-6CEE-4CCA-BD61-058243DAC7F7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8C3BC-B0C2-436A-B015-63CE408D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47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4014"/>
            <a:ext cx="7467184" cy="510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6785" y="5157914"/>
            <a:ext cx="7899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Христианское отношение к животным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9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691679" y="108139"/>
            <a:ext cx="6183761" cy="656565"/>
            <a:chOff x="6735157" y="1925935"/>
            <a:chExt cx="1980002" cy="1620001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6735157" y="1925935"/>
              <a:ext cx="1980002" cy="162000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6814239" y="1925935"/>
              <a:ext cx="1821838" cy="14618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000" kern="1200" dirty="0" smtClean="0"/>
                <a:t>Святые и животные</a:t>
              </a:r>
              <a:endParaRPr lang="ru-RU" sz="3000" kern="1200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69590" y="981538"/>
            <a:ext cx="81908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«Животные обоняют запах рая и идут к святым</a:t>
            </a:r>
            <a:r>
              <a:rPr lang="ru-RU" sz="2000" b="1" i="1" dirty="0" smtClean="0"/>
              <a:t>». Исаак Сирин.</a:t>
            </a:r>
            <a:endParaRPr lang="ru-RU" sz="2000" b="1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" y="1413769"/>
            <a:ext cx="2266008" cy="235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739" y="3861048"/>
            <a:ext cx="224629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011" y="1473526"/>
            <a:ext cx="1966402" cy="2511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020" y="2700496"/>
            <a:ext cx="2228840" cy="303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093" y="3772325"/>
            <a:ext cx="2122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Преподобный Сергий Радонежский  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00230" y="6309320"/>
            <a:ext cx="308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Преподобный Серафим Саровский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367029" y="3984960"/>
            <a:ext cx="2189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Преподобный Герасим Иордански</a:t>
            </a:r>
            <a:r>
              <a:rPr lang="ru-RU" dirty="0" smtClean="0"/>
              <a:t>й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697349" y="5768553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Преподобный </a:t>
            </a:r>
            <a:r>
              <a:rPr lang="ru-RU" sz="2000" b="1" dirty="0"/>
              <a:t>Герман Аляскинский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85" y="165464"/>
            <a:ext cx="972020" cy="113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22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6547" y="1243116"/>
            <a:ext cx="567900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Не дыши злобою, мщением, убийством даже на животных, чтобы твою собственную душу не предал смерти духовный враг, дышащий в тебе злобою даже на бессловесных тварей, и чтобы тебе не привыкнуть дышать злобою и мщением и на людей. Помни, что и животные призваны к жизни благостью Господа для того, чтобы они вкусили, сколько могут, в короткий срок жизни радостей бытия. Благ Господь всяческим [</a:t>
            </a:r>
            <a:r>
              <a:rPr lang="ru-RU" sz="2000" dirty="0" err="1"/>
              <a:t>Пс</a:t>
            </a:r>
            <a:r>
              <a:rPr lang="ru-RU" sz="2000" dirty="0"/>
              <a:t>. 144, 9]. Не бей их, если они, неразумные, что-либо и напроказят или пострадает от них какая-либо из твоей собственности. Блажен, иже и скоты милует</a:t>
            </a:r>
            <a:r>
              <a:rPr lang="ru-RU" sz="2000" dirty="0" smtClean="0"/>
              <a:t>.</a:t>
            </a:r>
          </a:p>
          <a:p>
            <a:pPr algn="r"/>
            <a:endParaRPr lang="ru-RU" sz="1600" i="1" dirty="0" smtClean="0"/>
          </a:p>
          <a:p>
            <a:pPr algn="r"/>
            <a:r>
              <a:rPr lang="ru-RU" sz="1600" i="1" dirty="0" smtClean="0"/>
              <a:t>Святой </a:t>
            </a:r>
            <a:r>
              <a:rPr lang="ru-RU" sz="1600" i="1" dirty="0"/>
              <a:t>праведный Иоанн Кронштадтский:</a:t>
            </a:r>
            <a:endParaRPr lang="ru-RU" sz="1600" dirty="0"/>
          </a:p>
          <a:p>
            <a:pPr algn="r"/>
            <a:r>
              <a:rPr lang="ru-RU" sz="1600" i="1" dirty="0"/>
              <a:t>Моя жизнь во Христе</a:t>
            </a:r>
            <a:endParaRPr lang="ru-RU" sz="1600" dirty="0"/>
          </a:p>
          <a:p>
            <a:pPr algn="r"/>
            <a:r>
              <a:rPr lang="ru-RU" sz="1600" i="1" dirty="0"/>
              <a:t>Слово 307</a:t>
            </a:r>
            <a:endParaRPr lang="ru-RU" sz="1600" dirty="0"/>
          </a:p>
          <a:p>
            <a:pPr algn="r"/>
            <a:endParaRPr lang="ru-RU" sz="20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691679" y="108139"/>
            <a:ext cx="6183761" cy="592463"/>
            <a:chOff x="6735157" y="1925935"/>
            <a:chExt cx="1980002" cy="1620001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6735157" y="1925935"/>
              <a:ext cx="1980002" cy="162000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6814239" y="1925935"/>
              <a:ext cx="1821838" cy="14618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000" kern="1200" dirty="0" smtClean="0"/>
                <a:t>Святые и животные</a:t>
              </a:r>
              <a:endParaRPr lang="ru-RU" sz="3000" kern="1200" dirty="0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29" y="75432"/>
            <a:ext cx="972020" cy="113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42" y="980728"/>
            <a:ext cx="28575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62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844002" y="139430"/>
            <a:ext cx="5616624" cy="800230"/>
            <a:chOff x="6120690" y="4968554"/>
            <a:chExt cx="1980002" cy="1620001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6120690" y="4968554"/>
              <a:ext cx="1980002" cy="162000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6199772" y="5047636"/>
              <a:ext cx="1821838" cy="14618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3660" tIns="73660" rIns="73660" bIns="7366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kern="1200" dirty="0" smtClean="0"/>
                <a:t>Животные на иконе</a:t>
              </a:r>
              <a:endParaRPr lang="ru-RU" sz="2900" kern="1200" dirty="0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05" y="0"/>
            <a:ext cx="903936" cy="115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605240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92147" y="1988840"/>
            <a:ext cx="2952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 иконе мы видим:</a:t>
            </a:r>
          </a:p>
          <a:p>
            <a:endParaRPr lang="ru-RU" sz="2400" dirty="0" smtClean="0"/>
          </a:p>
          <a:p>
            <a:pPr marL="342900" indent="-342900">
              <a:buFont typeface="Wingdings" pitchFamily="2" charset="2"/>
              <a:buChar char="v"/>
            </a:pPr>
            <a:r>
              <a:rPr lang="ru-RU" sz="2400" dirty="0" smtClean="0"/>
              <a:t>Человека</a:t>
            </a:r>
          </a:p>
          <a:p>
            <a:pPr marL="342900" indent="-342900">
              <a:buFont typeface="Wingdings" pitchFamily="2" charset="2"/>
              <a:buChar char="v"/>
            </a:pPr>
            <a:endParaRPr lang="ru-RU" sz="2400" dirty="0"/>
          </a:p>
          <a:p>
            <a:pPr marL="342900" indent="-342900">
              <a:buFont typeface="Wingdings" pitchFamily="2" charset="2"/>
              <a:buChar char="v"/>
            </a:pPr>
            <a:r>
              <a:rPr lang="ru-RU" sz="2400" dirty="0" smtClean="0"/>
              <a:t>Фон иконы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5661248"/>
            <a:ext cx="903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/>
              <a:t>«Ибо знаем, что вся тварь совокупно стенает и мучится доныне; и не только она, но и мы сами, имея начаток Духа, и мы в себе стенаем, ожидая усыновления, искупления тела нашего» (Рим. 8, 19-23</a:t>
            </a:r>
            <a:r>
              <a:rPr lang="ru-RU" sz="2000" i="1" dirty="0" smtClean="0"/>
              <a:t>).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134306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4"/>
          <p:cNvSpPr/>
          <p:nvPr/>
        </p:nvSpPr>
        <p:spPr>
          <a:xfrm>
            <a:off x="2068332" y="178494"/>
            <a:ext cx="5167964" cy="72210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3660" tIns="73660" rIns="73660" bIns="73660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900" kern="1200" dirty="0" smtClean="0"/>
              <a:t>Животные на иконе</a:t>
            </a:r>
            <a:endParaRPr lang="ru-RU" sz="2900" kern="12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844002" y="139430"/>
            <a:ext cx="5616624" cy="625274"/>
            <a:chOff x="6120690" y="4968554"/>
            <a:chExt cx="1980002" cy="1620001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6120690" y="4968554"/>
              <a:ext cx="1980002" cy="162000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6199772" y="5047636"/>
              <a:ext cx="1821838" cy="14618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3660" tIns="73660" rIns="73660" bIns="7366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kern="1200" dirty="0" smtClean="0"/>
                <a:t>Животные на иконе</a:t>
              </a:r>
              <a:endParaRPr lang="ru-RU" sz="2900" kern="1200" dirty="0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05" y="0"/>
            <a:ext cx="903936" cy="115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03848" y="819214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Фон иконы: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9709" y="1557051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/>
              <a:t>выражает </a:t>
            </a:r>
            <a:r>
              <a:rPr lang="ru-RU" sz="2000" dirty="0"/>
              <a:t>один из смыслов иконы – а именно космический </a:t>
            </a:r>
            <a:r>
              <a:rPr lang="ru-RU" sz="2000" dirty="0" smtClean="0"/>
              <a:t>смысл;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3150" y="2386159"/>
            <a:ext cx="61613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dirty="0"/>
              <a:t>отображает спасённое, обожжённое состояние </a:t>
            </a:r>
            <a:r>
              <a:rPr lang="ru-RU" sz="2000" dirty="0" smtClean="0"/>
              <a:t>природы; 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6837" y="3110144"/>
            <a:ext cx="58733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/>
              <a:t> напоминает </a:t>
            </a:r>
            <a:r>
              <a:rPr lang="ru-RU" sz="2000" dirty="0"/>
              <a:t>нам о нашем призвании преобразить через любовь себя и весь мир </a:t>
            </a:r>
            <a:r>
              <a:rPr lang="ru-RU" sz="2000" dirty="0" smtClean="0"/>
              <a:t>вокруг.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945" y="1534861"/>
            <a:ext cx="2840908" cy="385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93" y="4210153"/>
            <a:ext cx="4838656" cy="264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55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6" y="822671"/>
            <a:ext cx="4104456" cy="425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99" y="1412614"/>
            <a:ext cx="4097620" cy="439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8532" y="5805263"/>
            <a:ext cx="8748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/>
              <a:t>«</a:t>
            </a:r>
            <a:r>
              <a:rPr lang="ru-RU" sz="2800" i="1" dirty="0"/>
              <a:t>Животные обоняют запах рая и идут к святым</a:t>
            </a:r>
            <a:r>
              <a:rPr lang="ru-RU" sz="2800" i="1" dirty="0" smtClean="0"/>
              <a:t>».</a:t>
            </a:r>
          </a:p>
          <a:p>
            <a:r>
              <a:rPr lang="ru-RU" sz="2800" i="1" smtClean="0"/>
              <a:t>Преподобный Исаак </a:t>
            </a:r>
            <a:r>
              <a:rPr lang="ru-RU" sz="2800" i="1" dirty="0" smtClean="0"/>
              <a:t>Сирин.</a:t>
            </a:r>
            <a:endParaRPr lang="ru-RU" sz="2800" i="1" dirty="0"/>
          </a:p>
        </p:txBody>
      </p:sp>
      <p:sp>
        <p:nvSpPr>
          <p:cNvPr id="6" name="Скругленный прямоугольник 4"/>
          <p:cNvSpPr/>
          <p:nvPr/>
        </p:nvSpPr>
        <p:spPr>
          <a:xfrm>
            <a:off x="2068332" y="169953"/>
            <a:ext cx="5167964" cy="56422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3660" tIns="73660" rIns="73660" bIns="73660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900" kern="12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096195" y="51211"/>
            <a:ext cx="5616624" cy="625274"/>
            <a:chOff x="6120690" y="4968554"/>
            <a:chExt cx="1980002" cy="1620001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6120690" y="4968554"/>
              <a:ext cx="1980002" cy="162000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6199772" y="5047636"/>
              <a:ext cx="1821838" cy="14618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3660" tIns="73660" rIns="73660" bIns="7366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kern="1200" dirty="0" smtClean="0"/>
                <a:t>Животные на иконе</a:t>
              </a:r>
              <a:endParaRPr lang="ru-RU" sz="2900" kern="1200" dirty="0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05" y="0"/>
            <a:ext cx="903936" cy="115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99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4835411" cy="369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48" y="1315703"/>
            <a:ext cx="406102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907704" y="81734"/>
            <a:ext cx="5616624" cy="625274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Скругленный прямоугольник 4"/>
          <p:cNvSpPr/>
          <p:nvPr/>
        </p:nvSpPr>
        <p:spPr>
          <a:xfrm>
            <a:off x="2320525" y="81734"/>
            <a:ext cx="5167964" cy="56422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3660" tIns="73660" rIns="73660" bIns="73660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900" kern="1200" dirty="0" smtClean="0"/>
              <a:t>Животные на иконе</a:t>
            </a:r>
            <a:endParaRPr lang="ru-RU" sz="2900" kern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05" y="0"/>
            <a:ext cx="903936" cy="115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25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76545" y="59052"/>
            <a:ext cx="6120680" cy="770459"/>
            <a:chOff x="1410062" y="4995401"/>
            <a:chExt cx="2340476" cy="1620001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410062" y="4995401"/>
              <a:ext cx="2340476" cy="162000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1555031" y="5119640"/>
              <a:ext cx="2182312" cy="14618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000" kern="1200" dirty="0" smtClean="0"/>
                <a:t>Посмертная участь животных</a:t>
              </a:r>
              <a:endParaRPr lang="ru-RU" sz="3000" kern="1200" dirty="0"/>
            </a:p>
          </p:txBody>
        </p:sp>
      </p:grpSp>
      <p:pic>
        <p:nvPicPr>
          <p:cNvPr id="5" name="Picture 2" descr="E:\ЭКоидея\Статьи новости\Животные невиданной красы\Елена Черкасова\bpic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84540"/>
            <a:ext cx="983764" cy="85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" y="1844824"/>
            <a:ext cx="4750629" cy="411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52186" y="1695885"/>
            <a:ext cx="45186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/>
              <a:t>Но Церковь говорит, что есть </a:t>
            </a:r>
            <a:r>
              <a:rPr lang="ru-RU" sz="2000" dirty="0"/>
              <a:t>души растительные, у животных— животная душа, у человека есть и растительная и животная </a:t>
            </a:r>
            <a:r>
              <a:rPr lang="ru-RU" sz="2000" dirty="0" smtClean="0"/>
              <a:t>душа, </a:t>
            </a:r>
            <a:r>
              <a:rPr lang="ru-RU" sz="2000" dirty="0"/>
              <a:t>и, кроме того, есть душа человеческая и Дух </a:t>
            </a:r>
            <a:r>
              <a:rPr lang="ru-RU" sz="2000" dirty="0" smtClean="0"/>
              <a:t>Божий.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6820" y="103918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Вопрос о том, что происходит с животными, когда они </a:t>
            </a:r>
            <a:r>
              <a:rPr lang="ru-RU" sz="2000" dirty="0" smtClean="0"/>
              <a:t>погибают, </a:t>
            </a:r>
            <a:r>
              <a:rPr lang="ru-RU" sz="2000" dirty="0"/>
              <a:t>догматически никак не </a:t>
            </a:r>
            <a:r>
              <a:rPr lang="ru-RU" sz="2000" dirty="0" smtClean="0"/>
              <a:t>закреплен.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636885" y="3634877"/>
            <a:ext cx="45339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Две точки зрения:</a:t>
            </a:r>
          </a:p>
          <a:p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/>
              <a:t>Поскольку </a:t>
            </a:r>
            <a:r>
              <a:rPr lang="ru-RU" sz="2000" dirty="0"/>
              <a:t>Господь не предназначал </a:t>
            </a:r>
            <a:r>
              <a:rPr lang="ru-RU" sz="2000" dirty="0" smtClean="0"/>
              <a:t>животных  </a:t>
            </a:r>
            <a:r>
              <a:rPr lang="ru-RU" sz="2000" dirty="0"/>
              <a:t>для бессмертия, душа </a:t>
            </a:r>
            <a:r>
              <a:rPr lang="ru-RU" sz="2000" dirty="0" smtClean="0"/>
              <a:t>животного </a:t>
            </a:r>
            <a:r>
              <a:rPr lang="ru-RU" sz="2000" dirty="0"/>
              <a:t>исчезает вместе с </a:t>
            </a:r>
            <a:r>
              <a:rPr lang="ru-RU" sz="2000" dirty="0" smtClean="0"/>
              <a:t>телом;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20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/>
              <a:t>Все живое творение </a:t>
            </a:r>
            <a:r>
              <a:rPr lang="ru-RU" sz="2000" dirty="0" err="1" smtClean="0"/>
              <a:t>войдет</a:t>
            </a:r>
            <a:r>
              <a:rPr lang="ru-RU" sz="2000" dirty="0" smtClean="0"/>
              <a:t> в вечность и приобщится грядущим благам. Как это будет? – мы не знаем</a:t>
            </a:r>
            <a:r>
              <a:rPr lang="ru-RU" dirty="0"/>
              <a:t>.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42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5495" y="1124743"/>
            <a:ext cx="70885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Святитель </a:t>
            </a:r>
            <a:r>
              <a:rPr lang="ru-RU" sz="2000" dirty="0"/>
              <a:t>Иоанн </a:t>
            </a:r>
            <a:r>
              <a:rPr lang="ru-RU" sz="2000" dirty="0" smtClean="0"/>
              <a:t>Златоуст: «…То</a:t>
            </a:r>
            <a:r>
              <a:rPr lang="ru-RU" sz="2000" dirty="0"/>
              <a:t>, что ниже тебя, что не имеет ни разума, ни чувств – и то будет с тобою участвовать в </a:t>
            </a:r>
            <a:r>
              <a:rPr lang="ru-RU" sz="2000" dirty="0" smtClean="0"/>
              <a:t>благах.</a:t>
            </a:r>
            <a:r>
              <a:rPr lang="ru-RU" sz="2000" dirty="0"/>
              <a:t> </a:t>
            </a:r>
            <a:r>
              <a:rPr lang="ru-RU" sz="2000" i="1" dirty="0"/>
              <a:t>Освобождена будет</a:t>
            </a:r>
            <a:r>
              <a:rPr lang="ru-RU" sz="2000" dirty="0"/>
              <a:t>, – говорит апостол, – </a:t>
            </a:r>
            <a:r>
              <a:rPr lang="ru-RU" sz="2000" i="1" dirty="0"/>
              <a:t>от рабства тлению</a:t>
            </a:r>
            <a:r>
              <a:rPr lang="ru-RU" sz="2000" dirty="0"/>
              <a:t>, то есть не будет уже тленною, но делается соответственною благообразию твоего тела. Как тварь </a:t>
            </a:r>
            <a:r>
              <a:rPr lang="ru-RU" sz="2000" dirty="0" err="1"/>
              <a:t>соделалась</a:t>
            </a:r>
            <a:r>
              <a:rPr lang="ru-RU" sz="2000" dirty="0"/>
              <a:t> тленною, когда </a:t>
            </a:r>
            <a:r>
              <a:rPr lang="ru-RU" sz="2000" dirty="0" err="1"/>
              <a:t>твое</a:t>
            </a:r>
            <a:r>
              <a:rPr lang="ru-RU" sz="2000" dirty="0"/>
              <a:t> тело стало тленным, так и тогда, когда тело </a:t>
            </a:r>
            <a:r>
              <a:rPr lang="ru-RU" sz="2000" dirty="0" err="1"/>
              <a:t>твое</a:t>
            </a:r>
            <a:r>
              <a:rPr lang="ru-RU" sz="2000" dirty="0"/>
              <a:t> будет нетленным, и тварь последует за ним и сделается соответственной ему».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91" y="4172281"/>
            <a:ext cx="69901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Преподобный </a:t>
            </a:r>
            <a:r>
              <a:rPr lang="ru-RU" sz="2000" dirty="0" err="1"/>
              <a:t>Иустин</a:t>
            </a:r>
            <a:r>
              <a:rPr lang="ru-RU" sz="2000" dirty="0"/>
              <a:t> Сербский: </a:t>
            </a:r>
            <a:r>
              <a:rPr lang="ru-RU" sz="2000" dirty="0" smtClean="0"/>
              <a:t>«Воскресение </a:t>
            </a:r>
            <a:r>
              <a:rPr lang="ru-RU" sz="2000" dirty="0"/>
              <a:t>мертвых будет концом смерти не только для людей, но и для видимой природы, которая подверглась смерти и тлению по </a:t>
            </a:r>
            <a:r>
              <a:rPr lang="ru-RU" sz="2000" dirty="0" err="1"/>
              <a:t>грехолюбивой</a:t>
            </a:r>
            <a:r>
              <a:rPr lang="ru-RU" sz="2000" dirty="0"/>
              <a:t> воле своего надменного господина – человека… Восстановлением человека в изначальном состоянии Господь и природу вернет в ее изначальное безгрешное состояние. Тогда не только христолюбивые люди </a:t>
            </a:r>
            <a:r>
              <a:rPr lang="ru-RU" sz="2000" i="1" dirty="0"/>
              <a:t>древнею </a:t>
            </a:r>
            <a:r>
              <a:rPr lang="ru-RU" sz="2000" i="1" dirty="0" err="1"/>
              <a:t>добротою</a:t>
            </a:r>
            <a:r>
              <a:rPr lang="ru-RU" sz="2000" dirty="0"/>
              <a:t> </a:t>
            </a:r>
            <a:r>
              <a:rPr lang="ru-RU" sz="2000" dirty="0" err="1"/>
              <a:t>возобразятся</a:t>
            </a:r>
            <a:r>
              <a:rPr lang="ru-RU" sz="2000" dirty="0"/>
              <a:t>, но и вся природа…»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59632" y="15108"/>
            <a:ext cx="6120680" cy="770459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Скругленный прямоугольник 4"/>
          <p:cNvSpPr/>
          <p:nvPr/>
        </p:nvSpPr>
        <p:spPr>
          <a:xfrm>
            <a:off x="1679013" y="52718"/>
            <a:ext cx="5707058" cy="6952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000" kern="1200" dirty="0" smtClean="0"/>
              <a:t>Посмертная участь животных</a:t>
            </a:r>
            <a:endParaRPr lang="ru-RU" sz="3000" kern="1200" dirty="0"/>
          </a:p>
        </p:txBody>
      </p:sp>
      <p:pic>
        <p:nvPicPr>
          <p:cNvPr id="8" name="Picture 2" descr="E:\ЭКоидея\Статьи новости\Животные невиданной красы\Елена Черкасова\bpic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26701"/>
            <a:ext cx="983764" cy="85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6195"/>
            <a:ext cx="2055495" cy="2854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323" y="3608225"/>
            <a:ext cx="2075114" cy="311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2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341937" y="56103"/>
            <a:ext cx="6696744" cy="708602"/>
            <a:chOff x="360035" y="2520284"/>
            <a:chExt cx="2340002" cy="1620001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360035" y="2520284"/>
              <a:ext cx="2340002" cy="162000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439117" y="2599366"/>
              <a:ext cx="2181838" cy="14618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3660" tIns="73660" rIns="73660" bIns="7366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kern="1200" dirty="0" smtClean="0"/>
                <a:t>Место животных в нашей жизни</a:t>
              </a:r>
              <a:endParaRPr lang="ru-RU" sz="2900" kern="1200" dirty="0"/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4175"/>
            <a:ext cx="5420992" cy="35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976" y="260648"/>
            <a:ext cx="98053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28496" y="1255499"/>
            <a:ext cx="36155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/>
              <a:t>Животные служат человеку, как служили ему в раю;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sz="2000" dirty="0"/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/>
              <a:t>Общение с животными – это и школа </a:t>
            </a:r>
            <a:r>
              <a:rPr lang="ru-RU" sz="2000" dirty="0" smtClean="0"/>
              <a:t>любви;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sz="2000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/>
              <a:t>Когда </a:t>
            </a:r>
            <a:r>
              <a:rPr lang="ru-RU" sz="2000" dirty="0"/>
              <a:t>питомцы </a:t>
            </a:r>
            <a:r>
              <a:rPr lang="ru-RU" sz="2000" dirty="0" smtClean="0"/>
              <a:t>встают между </a:t>
            </a:r>
            <a:r>
              <a:rPr lang="ru-RU" sz="2000" dirty="0"/>
              <a:t>нами и </a:t>
            </a:r>
            <a:r>
              <a:rPr lang="ru-RU" sz="2000" dirty="0" smtClean="0"/>
              <a:t>Богом, </a:t>
            </a:r>
            <a:r>
              <a:rPr lang="ru-RU" sz="2000" dirty="0"/>
              <a:t>превратившись в </a:t>
            </a:r>
            <a:r>
              <a:rPr lang="ru-RU" sz="2000" dirty="0" smtClean="0"/>
              <a:t>страсть, то это грех;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4797152"/>
            <a:ext cx="87129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/>
              <a:t>Если животное пропало, заболело, то можно попросить заступничество у святых о его нахождении, выздоровлении;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sz="2000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/>
              <a:t>О</a:t>
            </a:r>
            <a:r>
              <a:rPr lang="ru-RU" sz="2000" dirty="0" smtClean="0"/>
              <a:t>б </a:t>
            </a:r>
            <a:r>
              <a:rPr lang="ru-RU" sz="2000" dirty="0"/>
              <a:t>умерших животных молиться не нужно, потому что суть молитв за усопших — прощение их грехов, а </a:t>
            </a:r>
            <a:r>
              <a:rPr lang="ru-RU" sz="2000" dirty="0" smtClean="0"/>
              <a:t>у животных грехов нет.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54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520" y="1700808"/>
            <a:ext cx="9036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sz="2800" dirty="0" smtClean="0"/>
              <a:t>Это </a:t>
            </a:r>
            <a:r>
              <a:rPr lang="ru-RU" sz="2800" dirty="0"/>
              <a:t>значит, что животные и мир вокруг нас, через общение с нами, с нашей бессмертной </a:t>
            </a:r>
            <a:r>
              <a:rPr lang="ru-RU" sz="2800" dirty="0" smtClean="0"/>
              <a:t>душой, </a:t>
            </a:r>
            <a:r>
              <a:rPr lang="ru-RU" sz="2800" dirty="0"/>
              <a:t>могут прикоснуться к </a:t>
            </a:r>
            <a:r>
              <a:rPr lang="ru-RU" sz="2800" dirty="0" smtClean="0"/>
              <a:t>вечности; 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42620" y="3212976"/>
            <a:ext cx="8924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sz="2800" dirty="0" smtClean="0"/>
              <a:t>Мы призваны </a:t>
            </a:r>
            <a:r>
              <a:rPr lang="ru-RU" sz="2800" dirty="0"/>
              <a:t>преобразить через любовь себя и весь мир </a:t>
            </a:r>
            <a:r>
              <a:rPr lang="ru-RU" sz="2800" dirty="0" smtClean="0"/>
              <a:t>вокруг;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4437112"/>
            <a:ext cx="8322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sz="2800" dirty="0" smtClean="0"/>
              <a:t>Несмотря </a:t>
            </a:r>
            <a:r>
              <a:rPr lang="ru-RU" sz="2800" dirty="0"/>
              <a:t>на несовершенство, которое присутствует в </a:t>
            </a:r>
            <a:r>
              <a:rPr lang="ru-RU" sz="2800" dirty="0" smtClean="0"/>
              <a:t>мире, он </a:t>
            </a:r>
            <a:r>
              <a:rPr lang="ru-RU" sz="2800" dirty="0"/>
              <a:t>может </a:t>
            </a:r>
            <a:r>
              <a:rPr lang="ru-RU" sz="2800" dirty="0" smtClean="0"/>
              <a:t>быть </a:t>
            </a:r>
            <a:r>
              <a:rPr lang="ru-RU" sz="2800" dirty="0"/>
              <a:t>образом, «иконой» преображённого, </a:t>
            </a:r>
            <a:r>
              <a:rPr lang="ru-RU" sz="2800" dirty="0" err="1" smtClean="0"/>
              <a:t>обоженного</a:t>
            </a:r>
            <a:r>
              <a:rPr lang="ru-RU" sz="2800" dirty="0" smtClean="0"/>
              <a:t> </a:t>
            </a:r>
            <a:r>
              <a:rPr lang="ru-RU" sz="2800" dirty="0"/>
              <a:t>уже сейчас и теперь творения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79712" y="226383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Что это значит для нас?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6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cs typeface="Aharoni" pitchFamily="2" charset="-79"/>
              </a:rPr>
              <a:t>Предпосылки христианского отношения к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cs typeface="Aharoni" pitchFamily="2" charset="-79"/>
              </a:rPr>
              <a:t>творению:</a:t>
            </a:r>
            <a:endParaRPr lang="ru-RU" sz="2800" dirty="0">
              <a:solidFill>
                <a:schemeClr val="accent6">
                  <a:lumMod val="50000"/>
                </a:schemeClr>
              </a:solidFill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261" y="908720"/>
            <a:ext cx="819592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2000" dirty="0"/>
          </a:p>
          <a:p>
            <a:pPr marL="285750" indent="-285750">
              <a:buFont typeface="Arial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2000" dirty="0"/>
          </a:p>
          <a:p>
            <a:pPr marL="285750" indent="-285750">
              <a:buFont typeface="Arial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2000" dirty="0"/>
          </a:p>
          <a:p>
            <a:pPr marL="285750" indent="-285750">
              <a:buFont typeface="Arial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2000" dirty="0"/>
          </a:p>
          <a:p>
            <a:pPr marL="285750" indent="-285750">
              <a:buFont typeface="Arial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2000" dirty="0"/>
          </a:p>
          <a:p>
            <a:pPr marL="285750" indent="-285750">
              <a:buFont typeface="Arial" pitchFamily="34" charset="0"/>
              <a:buChar char="•"/>
            </a:pPr>
            <a:endParaRPr lang="ru-RU" sz="2000" dirty="0" smtClean="0"/>
          </a:p>
        </p:txBody>
      </p:sp>
      <p:pic>
        <p:nvPicPr>
          <p:cNvPr id="3076" name="Picture 4" descr="http://orthodoxword.files.wordpress.com/2010/03/creation_right_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34" y="908720"/>
            <a:ext cx="2619375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19872" y="1008310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dirty="0"/>
              <a:t>каждая тварь, сотворённая Богом, находится с Ним в постоянном общении</a:t>
            </a:r>
            <a:r>
              <a:rPr lang="ru-RU" sz="2400" dirty="0" smtClean="0"/>
              <a:t>;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70" y="2993314"/>
            <a:ext cx="426082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4259" y="4833086"/>
            <a:ext cx="43067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dirty="0"/>
              <a:t>все мы ответственны за что-то в сотворённом Богом мире, в котором </a:t>
            </a:r>
            <a:r>
              <a:rPr lang="ru-RU" sz="2400" dirty="0" smtClean="0"/>
              <a:t>живём.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03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247" y="1700808"/>
            <a:ext cx="6579129" cy="492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330461"/>
            <a:ext cx="590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СПАСИБО ЗА ВНИМАНИЕ…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К НАМ!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3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332656"/>
            <a:ext cx="896448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Связь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между Богом, сотворённым Им миром и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человеком:</a:t>
            </a:r>
          </a:p>
          <a:p>
            <a:endParaRPr lang="ru-RU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все существующее сотворил </a:t>
            </a:r>
            <a:r>
              <a:rPr lang="ru-RU" sz="2400" dirty="0" smtClean="0"/>
              <a:t>Бог;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ч</a:t>
            </a:r>
            <a:r>
              <a:rPr lang="ru-RU" sz="2400" dirty="0" smtClean="0"/>
              <a:t>еловек сотворён </a:t>
            </a:r>
            <a:r>
              <a:rPr lang="ru-RU" sz="2400" dirty="0"/>
              <a:t>из основной материи всего </a:t>
            </a:r>
            <a:r>
              <a:rPr lang="ru-RU" sz="2400" dirty="0" smtClean="0"/>
              <a:t>мироздания, из которой созданы </a:t>
            </a:r>
            <a:r>
              <a:rPr lang="ru-RU" sz="2400" dirty="0"/>
              <a:t>другие </a:t>
            </a:r>
            <a:r>
              <a:rPr lang="ru-RU" sz="2400" dirty="0" smtClean="0"/>
              <a:t>существа;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человек, </a:t>
            </a:r>
            <a:r>
              <a:rPr lang="ru-RU" sz="2400" dirty="0"/>
              <a:t>будучи </a:t>
            </a:r>
            <a:r>
              <a:rPr lang="ru-RU" sz="2400" dirty="0" smtClean="0"/>
              <a:t>родным </a:t>
            </a:r>
            <a:r>
              <a:rPr lang="ru-RU" sz="2400" dirty="0"/>
              <a:t>всему </a:t>
            </a:r>
            <a:r>
              <a:rPr lang="ru-RU" sz="2400" dirty="0" err="1"/>
              <a:t>тварному</a:t>
            </a:r>
            <a:r>
              <a:rPr lang="ru-RU" sz="2400" dirty="0"/>
              <a:t>, </a:t>
            </a:r>
            <a:r>
              <a:rPr lang="ru-RU" sz="2400" dirty="0" smtClean="0"/>
              <a:t> имеет </a:t>
            </a:r>
            <a:r>
              <a:rPr lang="ru-RU" sz="2400" dirty="0"/>
              <a:t>прямое соотношение с </a:t>
            </a:r>
            <a:r>
              <a:rPr lang="ru-RU" sz="2400" dirty="0" smtClean="0"/>
              <a:t>ним (</a:t>
            </a:r>
            <a:r>
              <a:rPr lang="ru-RU" sz="2400" dirty="0" err="1" smtClean="0"/>
              <a:t>тварным</a:t>
            </a:r>
            <a:r>
              <a:rPr lang="ru-RU" sz="2400" dirty="0" smtClean="0"/>
              <a:t>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человек </a:t>
            </a:r>
            <a:r>
              <a:rPr lang="ru-RU" sz="2400" dirty="0" smtClean="0"/>
              <a:t>и </a:t>
            </a:r>
            <a:r>
              <a:rPr lang="ru-RU" sz="2400" i="1" dirty="0" smtClean="0"/>
              <a:t>все творение </a:t>
            </a:r>
            <a:r>
              <a:rPr lang="ru-RU" sz="2400" dirty="0" smtClean="0"/>
              <a:t>призваны </a:t>
            </a:r>
            <a:r>
              <a:rPr lang="ru-RU" sz="2400" dirty="0"/>
              <a:t>приобщиться </a:t>
            </a:r>
            <a:r>
              <a:rPr lang="ru-RU" sz="2400" dirty="0" smtClean="0"/>
              <a:t>Богу;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т</a:t>
            </a:r>
            <a:r>
              <a:rPr lang="ru-RU" sz="2400" dirty="0" smtClean="0"/>
              <a:t>олько человек может привести всех созданных тварей к духовности и привести их к Богу;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п</a:t>
            </a:r>
            <a:r>
              <a:rPr lang="ru-RU" sz="2400" dirty="0" smtClean="0"/>
              <a:t>осле грехопадения </a:t>
            </a:r>
            <a:r>
              <a:rPr lang="ru-RU" sz="2400" dirty="0"/>
              <a:t>цельность отношений человека </a:t>
            </a:r>
            <a:r>
              <a:rPr lang="ru-RU" sz="2400" dirty="0" smtClean="0"/>
              <a:t> с Богом и со </a:t>
            </a:r>
            <a:r>
              <a:rPr lang="ru-RU" sz="2400" dirty="0"/>
              <a:t>всем окружающим </a:t>
            </a:r>
            <a:r>
              <a:rPr lang="ru-RU" sz="2400" dirty="0" smtClean="0"/>
              <a:t>миром была нарушена;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воплощение Христа и Его спасительный подвиг носят космический характер;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в</a:t>
            </a:r>
            <a:r>
              <a:rPr lang="ru-RU" sz="2400" dirty="0" smtClean="0"/>
              <a:t>зирая на Христа, мы и все творение способны приобщиться к Богу</a:t>
            </a:r>
            <a:r>
              <a:rPr lang="ru-RU" sz="2400" dirty="0"/>
              <a:t>.</a:t>
            </a:r>
            <a:endParaRPr lang="ru-RU" sz="24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24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818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300118"/>
            <a:ext cx="77768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17017458"/>
              </p:ext>
            </p:extLst>
          </p:nvPr>
        </p:nvGraphicFramePr>
        <p:xfrm>
          <a:off x="-8182" y="116632"/>
          <a:ext cx="9036496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134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63688" y="116632"/>
            <a:ext cx="5616624" cy="1355014"/>
            <a:chOff x="4055120" y="579"/>
            <a:chExt cx="1355014" cy="1355014"/>
          </a:xfrm>
          <a:solidFill>
            <a:schemeClr val="bg2">
              <a:lumMod val="25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4055120" y="579"/>
              <a:ext cx="1355014" cy="135501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4121266" y="58059"/>
              <a:ext cx="1222722" cy="12227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 smtClean="0"/>
                <a:t>Животные в Библии</a:t>
              </a:r>
              <a:endParaRPr lang="ru-RU" sz="3200" b="1" kern="1200" dirty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" t="6006" r="-676" b="6006"/>
          <a:stretch/>
        </p:blipFill>
        <p:spPr bwMode="auto">
          <a:xfrm>
            <a:off x="7883416" y="237909"/>
            <a:ext cx="1044935" cy="10308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187624" y="1916832"/>
            <a:ext cx="8136904" cy="452431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Бык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Буйвол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Верблюд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Волк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Ёж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Заяц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Коза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Корова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Летучая </a:t>
            </a:r>
            <a:r>
              <a:rPr lang="ru-RU" sz="2400" dirty="0"/>
              <a:t>мышь </a:t>
            </a:r>
            <a:endParaRPr lang="ru-RU" sz="2400" dirty="0" smtClean="0"/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Лошадь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Леопард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Львы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Лягушка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Лиса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Медведь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Обезьяна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Осел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Овца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Рыбы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Собака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Слон (слоновая кость)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Тритон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dirty="0" smtClean="0"/>
              <a:t>Ящерица </a:t>
            </a:r>
            <a:endParaRPr lang="ru-RU" sz="2400" dirty="0"/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2292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63688" y="116632"/>
            <a:ext cx="5616624" cy="504056"/>
            <a:chOff x="4055120" y="579"/>
            <a:chExt cx="1355014" cy="1355014"/>
          </a:xfrm>
          <a:solidFill>
            <a:schemeClr val="bg2">
              <a:lumMod val="25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4055120" y="579"/>
              <a:ext cx="1355014" cy="135501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4121266" y="58059"/>
              <a:ext cx="1222722" cy="12227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 smtClean="0"/>
                <a:t>Животные в Библии</a:t>
              </a:r>
              <a:endParaRPr lang="ru-RU" sz="3200" b="1" kern="1200" dirty="0"/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" t="6006" r="-676" b="6006"/>
          <a:stretch/>
        </p:blipFill>
        <p:spPr bwMode="auto">
          <a:xfrm>
            <a:off x="8125441" y="116633"/>
            <a:ext cx="802910" cy="7920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04" y="1916832"/>
            <a:ext cx="499941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1841" y="956378"/>
            <a:ext cx="8383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«Шесть дней делай дела твои, а в седьмой день покойся, чтобы отдохнул вол твой и осел твой и успокоился сын рабы твоей и пришлец» (Исх. 23, 12).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569" y="6021288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 если у кого из вас осел или вол </a:t>
            </a:r>
            <a:r>
              <a:rPr lang="ru-RU" sz="20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упадет</a:t>
            </a: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в колодезь, не тотчас ли вытащит его и в субботу?» (</a:t>
            </a:r>
            <a:r>
              <a:rPr lang="ru-RU" sz="20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Лк</a:t>
            </a: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14, 5</a:t>
            </a: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).</a:t>
            </a:r>
            <a:endParaRPr lang="ru-RU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7441" y="2204864"/>
            <a:ext cx="3731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Валаамова ослица </a:t>
            </a:r>
            <a:endParaRPr lang="ru-RU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ru-RU" sz="20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Чис</a:t>
            </a: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22:23—33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185490" y="3053319"/>
            <a:ext cx="39585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/>
              <a:t>«</a:t>
            </a: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Ликуй от радости, дщерь Сиона, торжествуй, дщерь Иерусалима: се Царь твой </a:t>
            </a:r>
            <a:r>
              <a:rPr lang="ru-RU" sz="20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грядет</a:t>
            </a: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к тебе, праведный и спасающий, кроткий, сидящий на ослице и на молодом осле, сыне </a:t>
            </a:r>
            <a:r>
              <a:rPr lang="ru-RU" sz="20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подъяремной</a:t>
            </a: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</a:t>
            </a:r>
          </a:p>
          <a:p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(</a:t>
            </a:r>
            <a:r>
              <a:rPr lang="ru-RU" sz="20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Зах</a:t>
            </a: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9, 9).</a:t>
            </a:r>
          </a:p>
        </p:txBody>
      </p:sp>
    </p:spTree>
    <p:extLst>
      <p:ext uri="{BB962C8B-B14F-4D97-AF65-F5344CB8AC3E}">
        <p14:creationId xmlns:p14="http://schemas.microsoft.com/office/powerpoint/2010/main" val="21284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" t="6006" r="-676" b="6006"/>
          <a:stretch/>
        </p:blipFill>
        <p:spPr bwMode="auto">
          <a:xfrm>
            <a:off x="8028384" y="237909"/>
            <a:ext cx="899967" cy="8878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7" y="1125746"/>
            <a:ext cx="6926621" cy="285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1763688" y="116632"/>
            <a:ext cx="5616624" cy="432048"/>
            <a:chOff x="4055120" y="579"/>
            <a:chExt cx="1355014" cy="1355014"/>
          </a:xfrm>
          <a:solidFill>
            <a:schemeClr val="bg2">
              <a:lumMod val="25000"/>
            </a:schemeClr>
          </a:solidFill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4055120" y="579"/>
              <a:ext cx="1355014" cy="135501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4121266" y="58059"/>
              <a:ext cx="1222722" cy="12227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 smtClean="0"/>
                <a:t>Животные в Библии</a:t>
              </a:r>
              <a:endParaRPr lang="ru-RU" sz="3200" b="1" kern="12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106133" y="1628800"/>
            <a:ext cx="203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Даман</a:t>
            </a:r>
            <a:endParaRPr lang="ru-RU" sz="3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4149080"/>
            <a:ext cx="83887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2000" b="1" dirty="0"/>
              <a:t>В 103-м Псалме он называется зайцем: </a:t>
            </a:r>
            <a:r>
              <a:rPr lang="ru-RU" sz="2000" b="1" dirty="0" smtClean="0"/>
              <a:t>«Каменные </a:t>
            </a:r>
            <a:r>
              <a:rPr lang="ru-RU" sz="2000" b="1" dirty="0"/>
              <a:t>утесы – убежище зайцам» (</a:t>
            </a:r>
            <a:r>
              <a:rPr lang="ru-RU" sz="2000" b="1" dirty="0" err="1"/>
              <a:t>Пс</a:t>
            </a:r>
            <a:r>
              <a:rPr lang="ru-RU" sz="2000" b="1" dirty="0"/>
              <a:t>. 103, 18</a:t>
            </a:r>
            <a:r>
              <a:rPr lang="ru-RU" sz="2000" b="1" dirty="0" smtClean="0"/>
              <a:t>).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sz="2000" b="1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sz="2000" b="1" dirty="0" smtClean="0"/>
              <a:t>В </a:t>
            </a:r>
            <a:r>
              <a:rPr lang="ru-RU" sz="2000" b="1" dirty="0"/>
              <a:t>книге Притч эти зверьки ставятся в пример как трудолюбивые существа: </a:t>
            </a:r>
            <a:r>
              <a:rPr lang="ru-RU" sz="2000" b="1" dirty="0" smtClean="0"/>
              <a:t>«Горные </a:t>
            </a:r>
            <a:r>
              <a:rPr lang="ru-RU" sz="2000" b="1" dirty="0"/>
              <a:t>мыши - народ слабый, но ставят </a:t>
            </a:r>
            <a:r>
              <a:rPr lang="ru-RU" sz="2000" b="1" dirty="0" err="1"/>
              <a:t>домы</a:t>
            </a:r>
            <a:r>
              <a:rPr lang="ru-RU" sz="2000" b="1" dirty="0"/>
              <a:t> свои на скале» (Притч. 30, 26</a:t>
            </a:r>
            <a:r>
              <a:rPr lang="ru-RU" sz="2000" b="1" dirty="0" smtClean="0"/>
              <a:t>).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sz="2000" b="1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sz="2000" b="1" dirty="0"/>
              <a:t>В книге </a:t>
            </a:r>
            <a:r>
              <a:rPr lang="ru-RU" sz="2000" b="1" dirty="0" smtClean="0"/>
              <a:t>Левита </a:t>
            </a:r>
            <a:r>
              <a:rPr lang="ru-RU" sz="2000" b="1" dirty="0"/>
              <a:t>он называется тушканчиком (Лев. 11, 5</a:t>
            </a:r>
            <a:r>
              <a:rPr lang="ru-RU" sz="2000" b="1" dirty="0" smtClean="0"/>
              <a:t>).</a:t>
            </a:r>
            <a:endParaRPr lang="ru-RU" sz="2000" b="1" dirty="0"/>
          </a:p>
          <a:p>
            <a:pPr marL="285750" indent="-285750">
              <a:buFont typeface="Wingdings" pitchFamily="2" charset="2"/>
              <a:buChar char="v"/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52722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835696" y="116632"/>
            <a:ext cx="5544616" cy="432048"/>
            <a:chOff x="4055120" y="579"/>
            <a:chExt cx="1355014" cy="1355014"/>
          </a:xfrm>
          <a:solidFill>
            <a:schemeClr val="bg2">
              <a:lumMod val="25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4055120" y="579"/>
              <a:ext cx="1355014" cy="135501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4121266" y="58059"/>
              <a:ext cx="1222722" cy="12227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 smtClean="0"/>
                <a:t>Животные в Библии</a:t>
              </a:r>
              <a:endParaRPr lang="ru-RU" sz="3200" b="1" kern="1200" dirty="0"/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" t="6006" r="-676" b="6006"/>
          <a:stretch/>
        </p:blipFill>
        <p:spPr bwMode="auto">
          <a:xfrm>
            <a:off x="8100392" y="237910"/>
            <a:ext cx="827959" cy="81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483768" y="699307"/>
            <a:ext cx="5616624" cy="460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Чистые</a:t>
            </a:r>
            <a:r>
              <a:rPr lang="ru-RU" sz="2400" b="1" dirty="0" smtClean="0">
                <a:latin typeface="Comic Sans MS" pitchFamily="66" charset="0"/>
              </a:rPr>
              <a:t> и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нечистые</a:t>
            </a:r>
            <a:r>
              <a:rPr lang="ru-RU" sz="2400" b="1" dirty="0" smtClean="0">
                <a:latin typeface="Comic Sans MS" pitchFamily="66" charset="0"/>
              </a:rPr>
              <a:t>  животные?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4380" y="1493287"/>
            <a:ext cx="5513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Ветхом Завете  - исключительно кулинарный характер. По своей природе все, сотворённое Богом,  «хорошо весьма».</a:t>
            </a:r>
            <a:endParaRPr lang="ru-RU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415" y="5445224"/>
            <a:ext cx="8316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Новом Завете разделение </a:t>
            </a: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 чистое и нечистое совершенно </a:t>
            </a:r>
            <a:r>
              <a:rPr lang="ru-RU" sz="20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четко</a:t>
            </a: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снимается: </a:t>
            </a: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«Что Бог очистил, того ты не почитай нечистым» (</a:t>
            </a:r>
            <a:r>
              <a:rPr lang="ru-RU" sz="20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Деян</a:t>
            </a: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10,15</a:t>
            </a: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).</a:t>
            </a:r>
            <a:endParaRPr lang="ru-RU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907471"/>
            <a:ext cx="5601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«Многое </a:t>
            </a: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 природе очень хорошо, но для пользующихся становится большим злом, не из-за собственной природы, но из-за порочности </a:t>
            </a: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пользующихся», - говорит Святитель </a:t>
            </a:r>
            <a:r>
              <a:rPr lang="ru-RU" sz="2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Фотий</a:t>
            </a: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Константинопольский . Заповедь разделять чистых и нечистых животных , чтобы не впасть в идолопоклонство.  </a:t>
            </a:r>
            <a:endParaRPr lang="ru-RU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" name="Picture 4" descr="http://s4.pikabu.ru/post_img/2014/10/10/5/1412918151_13427335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559"/>
            <a:ext cx="2467273" cy="231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703" y="2634298"/>
            <a:ext cx="3341217" cy="22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17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835696" y="116632"/>
            <a:ext cx="5544616" cy="432048"/>
            <a:chOff x="4055120" y="579"/>
            <a:chExt cx="1355014" cy="1355014"/>
          </a:xfrm>
          <a:solidFill>
            <a:schemeClr val="bg2">
              <a:lumMod val="25000"/>
            </a:schemeClr>
          </a:solidFill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4055120" y="579"/>
              <a:ext cx="1355014" cy="135501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4121266" y="58059"/>
              <a:ext cx="1222722" cy="12227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 smtClean="0"/>
                <a:t>Животные в Библии</a:t>
              </a:r>
              <a:endParaRPr lang="ru-RU" sz="3200" b="1" kern="1200" dirty="0"/>
            </a:p>
          </p:txBody>
        </p:sp>
      </p:grp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" t="6006" r="-676" b="6006"/>
          <a:stretch/>
        </p:blipFill>
        <p:spPr bwMode="auto">
          <a:xfrm>
            <a:off x="8172400" y="237910"/>
            <a:ext cx="755951" cy="7457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2052212" y="752839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omic Sans MS" pitchFamily="66" charset="0"/>
              </a:rPr>
              <a:t>Загадочные</a:t>
            </a:r>
            <a:r>
              <a:rPr lang="ru-RU" sz="2400" b="1" dirty="0" smtClean="0">
                <a:latin typeface="Comic Sans MS" pitchFamily="66" charset="0"/>
              </a:rPr>
              <a:t> животные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" y="4931536"/>
            <a:ext cx="2892588" cy="192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417878" y="1214504"/>
            <a:ext cx="3456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«Бегемот»</a:t>
            </a:r>
            <a:r>
              <a:rPr lang="ru-RU" dirty="0" smtClean="0">
                <a:latin typeface="Comic Sans MS" pitchFamily="66" charset="0"/>
              </a:rPr>
              <a:t>  </a:t>
            </a:r>
          </a:p>
          <a:p>
            <a:pPr algn="ctr"/>
            <a:r>
              <a:rPr lang="ru-RU" sz="1600" dirty="0" smtClean="0"/>
              <a:t>(Иов</a:t>
            </a:r>
            <a:r>
              <a:rPr lang="ru-RU" sz="1600" dirty="0"/>
              <a:t>. </a:t>
            </a:r>
            <a:r>
              <a:rPr lang="ru-RU" sz="1600" dirty="0" smtClean="0"/>
              <a:t>40:10-40:19)</a:t>
            </a:r>
            <a:endParaRPr lang="ru-RU" sz="1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877" y="1467979"/>
            <a:ext cx="2945471" cy="242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459795" y="1567085"/>
            <a:ext cx="26642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Дракон  </a:t>
            </a:r>
          </a:p>
          <a:p>
            <a:pPr algn="ctr"/>
            <a:r>
              <a:rPr lang="ru-RU" sz="1600" dirty="0" smtClean="0"/>
              <a:t>(Пс.43:20), </a:t>
            </a:r>
            <a:r>
              <a:rPr lang="ru-RU" sz="1600" dirty="0"/>
              <a:t>(</a:t>
            </a:r>
            <a:r>
              <a:rPr lang="ru-RU" sz="1600" dirty="0" smtClean="0"/>
              <a:t>Дан.14:23—28), </a:t>
            </a:r>
            <a:r>
              <a:rPr lang="ru-RU" sz="1600" dirty="0"/>
              <a:t>(Откр.12—13, 16:13, </a:t>
            </a:r>
            <a:r>
              <a:rPr lang="ru-RU" sz="1600" dirty="0" smtClean="0"/>
              <a:t>20)</a:t>
            </a:r>
            <a:endParaRPr lang="ru-RU" sz="16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78" y="2678351"/>
            <a:ext cx="1994382" cy="284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673620" y="4074202"/>
            <a:ext cx="1940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Единорог </a:t>
            </a:r>
            <a:endParaRPr lang="ru-RU" sz="2000" b="1" dirty="0" smtClean="0"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sz="1600" dirty="0" smtClean="0"/>
              <a:t>(Чис.23:22</a:t>
            </a:r>
            <a:r>
              <a:rPr lang="ru-RU" sz="1600" dirty="0"/>
              <a:t>)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5580112" y="1759796"/>
            <a:ext cx="41020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>
            <a:off x="6113388" y="4376752"/>
            <a:ext cx="546103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79" y="2024194"/>
            <a:ext cx="3218179" cy="229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49377" y="5891012"/>
            <a:ext cx="30716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Левиафан (Крокодил) </a:t>
            </a:r>
          </a:p>
          <a:p>
            <a:pPr algn="ctr"/>
            <a:r>
              <a:rPr lang="ru-RU" sz="1600" dirty="0" smtClean="0"/>
              <a:t>(</a:t>
            </a:r>
            <a:r>
              <a:rPr lang="ru-RU" sz="1600" dirty="0"/>
              <a:t>Иов.40:20—41:26, </a:t>
            </a:r>
            <a:r>
              <a:rPr lang="ru-RU" sz="1600" dirty="0" smtClean="0"/>
              <a:t>Иов.7:12)</a:t>
            </a:r>
            <a:endParaRPr lang="ru-RU" sz="1600" dirty="0"/>
          </a:p>
        </p:txBody>
      </p:sp>
      <p:sp>
        <p:nvSpPr>
          <p:cNvPr id="19" name="Стрелка влево 18"/>
          <p:cNvSpPr/>
          <p:nvPr/>
        </p:nvSpPr>
        <p:spPr>
          <a:xfrm>
            <a:off x="3525042" y="6142169"/>
            <a:ext cx="546103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3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4383</TotalTime>
  <Words>1018</Words>
  <Application>Microsoft Office PowerPoint</Application>
  <PresentationFormat>Экран (4:3)</PresentationFormat>
  <Paragraphs>145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User</cp:lastModifiedBy>
  <cp:revision>88</cp:revision>
  <dcterms:created xsi:type="dcterms:W3CDTF">2014-10-03T12:34:58Z</dcterms:created>
  <dcterms:modified xsi:type="dcterms:W3CDTF">2015-03-09T14:40:43Z</dcterms:modified>
</cp:coreProperties>
</file>