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3" r:id="rId4"/>
    <p:sldId id="267" r:id="rId5"/>
    <p:sldId id="274" r:id="rId6"/>
    <p:sldId id="269" r:id="rId7"/>
    <p:sldId id="275" r:id="rId8"/>
    <p:sldId id="268" r:id="rId9"/>
    <p:sldId id="258" r:id="rId10"/>
    <p:sldId id="259" r:id="rId11"/>
    <p:sldId id="270" r:id="rId12"/>
    <p:sldId id="271" r:id="rId13"/>
    <p:sldId id="260" r:id="rId14"/>
    <p:sldId id="276" r:id="rId15"/>
    <p:sldId id="272" r:id="rId16"/>
    <p:sldId id="278" r:id="rId17"/>
    <p:sldId id="261" r:id="rId18"/>
    <p:sldId id="263" r:id="rId19"/>
    <p:sldId id="264" r:id="rId20"/>
    <p:sldId id="277" r:id="rId21"/>
    <p:sldId id="262" r:id="rId22"/>
    <p:sldId id="265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2" autoAdjust="0"/>
  </p:normalViewPr>
  <p:slideViewPr>
    <p:cSldViewPr>
      <p:cViewPr>
        <p:scale>
          <a:sx n="59" d="100"/>
          <a:sy n="59" d="100"/>
        </p:scale>
        <p:origin x="-1032" y="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57327-6F00-47AA-817C-4D79FE6BE588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C0ADF-E042-4A3E-89F4-01BFF82A7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75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062F5-D29C-45AB-B2DF-BB6501F66AEE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36871-A7ED-4426-A2A3-8309651BC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639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36871-A7ED-4426-A2A3-8309651BCC2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1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E027-F71B-4E82-9FB8-5614093407A5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FF698B-F550-44EB-A9A4-1A934EBD9FE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E027-F71B-4E82-9FB8-5614093407A5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698B-F550-44EB-A9A4-1A934EBD9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E027-F71B-4E82-9FB8-5614093407A5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698B-F550-44EB-A9A4-1A934EBD9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F6E027-F71B-4E82-9FB8-5614093407A5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6FF698B-F550-44EB-A9A4-1A934EBD9FE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E027-F71B-4E82-9FB8-5614093407A5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698B-F550-44EB-A9A4-1A934EBD9FE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E027-F71B-4E82-9FB8-5614093407A5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698B-F550-44EB-A9A4-1A934EBD9FE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698B-F550-44EB-A9A4-1A934EBD9F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E027-F71B-4E82-9FB8-5614093407A5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E027-F71B-4E82-9FB8-5614093407A5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698B-F550-44EB-A9A4-1A934EBD9FE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E027-F71B-4E82-9FB8-5614093407A5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698B-F550-44EB-A9A4-1A934EBD9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F6E027-F71B-4E82-9FB8-5614093407A5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FF698B-F550-44EB-A9A4-1A934EBD9FE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E027-F71B-4E82-9FB8-5614093407A5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FF698B-F550-44EB-A9A4-1A934EBD9FE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F6E027-F71B-4E82-9FB8-5614093407A5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6FF698B-F550-44EB-A9A4-1A934EBD9FE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zbyka.ru/biblia/?1Cor.8: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wco.ru/biblio/books/osip14/main.htm" TargetMode="External"/><Relationship Id="rId7" Type="http://schemas.openxmlformats.org/officeDocument/2006/relationships/hyperlink" Target="http://azbyka.ru/otechnik/Filaret_Moskovskij/" TargetMode="External"/><Relationship Id="rId2" Type="http://schemas.openxmlformats.org/officeDocument/2006/relationships/hyperlink" Target="http://www.patriarchia.ru/db/text/14142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osof.historic.ru/books/item/f00/s00/z0000096/" TargetMode="External"/><Relationship Id="rId5" Type="http://schemas.openxmlformats.org/officeDocument/2006/relationships/hyperlink" Target="http://krotov.info/libr_min/26_ae/koteol/ind_ecot.html" TargetMode="External"/><Relationship Id="rId4" Type="http://schemas.openxmlformats.org/officeDocument/2006/relationships/hyperlink" Target="http://www.mesoeurasia.org/archives/975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ethics.ru/old/b22/" TargetMode="External"/><Relationship Id="rId2" Type="http://schemas.openxmlformats.org/officeDocument/2006/relationships/hyperlink" Target="http://www.ecolife.ru/jornal/echo/2003-1-1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://www.mepar.ru/library/vedomosti/65/1351/" TargetMode="External"/><Relationship Id="rId4" Type="http://schemas.openxmlformats.org/officeDocument/2006/relationships/hyperlink" Target="http://azbyka.ru/hristianstvo/sut/Kuraev_Dary_31-all.s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ntiare.org/?p=1572#7" TargetMode="External"/><Relationship Id="rId2" Type="http://schemas.openxmlformats.org/officeDocument/2006/relationships/hyperlink" Target="http://www.ecoethics.ru/old/b08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mospat.ru/ru/2010/05/26/news19252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православная церковь относится к окружающему миру?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235041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Церковь и экология</a:t>
            </a:r>
            <a:endParaRPr lang="ru-RU" dirty="0"/>
          </a:p>
        </p:txBody>
      </p:sp>
      <p:pic>
        <p:nvPicPr>
          <p:cNvPr id="1026" name="Picture 2" descr="E:\ЭКоидея\Картинки для стенда и презентации\orth-colored-greenvine-cross-vi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0"/>
            <a:ext cx="1807840" cy="296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0439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40360"/>
            <a:ext cx="9036496" cy="6453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Ответственность человека за </a:t>
            </a:r>
            <a:r>
              <a:rPr lang="ru-RU" sz="3200" b="1" dirty="0" smtClean="0"/>
              <a:t>творение:</a:t>
            </a:r>
            <a:endParaRPr lang="ru-RU" sz="3200" b="1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2377440" lvl="8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</a:t>
            </a:r>
            <a:r>
              <a:rPr lang="ru-RU" sz="2600" dirty="0"/>
              <a:t>п</a:t>
            </a:r>
            <a:r>
              <a:rPr lang="ru-RU" sz="2600" dirty="0" smtClean="0"/>
              <a:t>еред Богом </a:t>
            </a:r>
            <a:r>
              <a:rPr lang="ru-RU" sz="2600" dirty="0"/>
              <a:t>как перед </a:t>
            </a:r>
            <a:r>
              <a:rPr lang="ru-RU" sz="2600" dirty="0" smtClean="0"/>
              <a:t>Творцом </a:t>
            </a:r>
            <a:r>
              <a:rPr lang="ru-RU" sz="2600" dirty="0" smtClean="0"/>
              <a:t>мира;</a:t>
            </a:r>
            <a:endParaRPr lang="ru-RU" sz="26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еред </a:t>
            </a:r>
            <a:r>
              <a:rPr lang="ru-RU" dirty="0"/>
              <a:t>будущими </a:t>
            </a:r>
            <a:r>
              <a:rPr lang="ru-RU" dirty="0" smtClean="0"/>
              <a:t>поколениями.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E:\ЭКоидея\Картинки для стенда и презентации\5b163462732b74f010c98a502e208764_11-12 aprelya -l Mir v nashih rukah - festival v Rishon le-Zi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85" y="3573016"/>
            <a:ext cx="314096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10" y="1412776"/>
            <a:ext cx="2592288" cy="390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25" y="-1206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933256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67944" y="1524000"/>
            <a:ext cx="4618856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Человек поставлен Богом управителем большого дома (мира), который человек призван соединить с Богом, подобно «верному </a:t>
            </a:r>
            <a:r>
              <a:rPr lang="ru-RU" dirty="0" err="1" smtClean="0"/>
              <a:t>домоуправителю</a:t>
            </a:r>
            <a:r>
              <a:rPr lang="ru-RU" dirty="0" smtClean="0"/>
              <a:t>», заботящемуся о  творении </a:t>
            </a:r>
            <a:r>
              <a:rPr lang="ru-RU" dirty="0"/>
              <a:t>(Мф. </a:t>
            </a:r>
            <a:r>
              <a:rPr lang="ru-RU" dirty="0" smtClean="0"/>
              <a:t>24:45–51</a:t>
            </a:r>
            <a:r>
              <a:rPr lang="ru-RU" dirty="0"/>
              <a:t>). </a:t>
            </a:r>
            <a:r>
              <a:rPr lang="ru-RU" dirty="0" smtClean="0"/>
              <a:t> В этом смысле  творение </a:t>
            </a:r>
            <a:r>
              <a:rPr lang="ru-RU" dirty="0"/>
              <a:t>и спасение нельзя отрывать друг от друга.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2256" y="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effectLst/>
              </a:rPr>
              <a:t>Ответственность перед </a:t>
            </a:r>
            <a:r>
              <a:rPr lang="ru-RU" sz="3200" dirty="0" smtClean="0">
                <a:effectLst/>
              </a:rPr>
              <a:t>Богом.</a:t>
            </a:r>
            <a:endParaRPr lang="ru-RU" sz="3200" dirty="0"/>
          </a:p>
        </p:txBody>
      </p:sp>
      <p:pic>
        <p:nvPicPr>
          <p:cNvPr id="2050" name="Picture 2" descr="E:\ЭКоидея\Картинки для стенда и презентации\2012-0830-creation-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5704"/>
            <a:ext cx="3854963" cy="556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17" y="11227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916120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35896" y="1124744"/>
            <a:ext cx="5508104" cy="40225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73027"/>
            <a:ext cx="8286093" cy="109195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Ответственность перед будущими поколениями 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3074" name="Picture 2" descr="E:\ЭКоидея\Картинки для стенда и презентации\pamantul-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40" y="1596338"/>
            <a:ext cx="4427606" cy="366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3404" y="1457338"/>
            <a:ext cx="415283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Слова апостола о любви к Богу и к ближнему </a:t>
            </a:r>
            <a:r>
              <a:rPr lang="ru-RU" sz="2500" dirty="0" smtClean="0"/>
              <a:t>могут </a:t>
            </a:r>
            <a:r>
              <a:rPr lang="ru-RU" sz="2500" dirty="0"/>
              <a:t>быть отнесены и к природе как творению Божию: кто не имеет любви к этому миру и этой земле, - которые видит, - как сможет возлюбить новое небо и новую землю, </a:t>
            </a:r>
            <a:r>
              <a:rPr lang="ru-RU" sz="2500" dirty="0" smtClean="0"/>
              <a:t>которых ещё </a:t>
            </a:r>
            <a:r>
              <a:rPr lang="ru-RU" sz="2500" dirty="0"/>
              <a:t>не </a:t>
            </a:r>
            <a:r>
              <a:rPr lang="ru-RU" sz="2500" dirty="0" smtClean="0"/>
              <a:t>видел?</a:t>
            </a:r>
            <a:endParaRPr lang="ru-RU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589240"/>
            <a:ext cx="88924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«Во </a:t>
            </a:r>
            <a:r>
              <a:rPr lang="ru-RU" sz="2000" i="1" dirty="0"/>
              <a:t>свидетели пред вами призываю сегодня небо и землю: жизнь и смерть предложил я тебе, благословение и проклятие. Избери жизнь, дабы жил ты и потомство </a:t>
            </a:r>
            <a:r>
              <a:rPr lang="ru-RU" sz="2000" i="1" dirty="0" smtClean="0"/>
              <a:t>твое» </a:t>
            </a:r>
            <a:r>
              <a:rPr lang="ru-RU" sz="2000" i="1" dirty="0"/>
              <a:t>(Втор. 30:19</a:t>
            </a:r>
            <a:r>
              <a:rPr lang="ru-RU" sz="2000" i="1" dirty="0" smtClean="0"/>
              <a:t>).</a:t>
            </a:r>
            <a:endParaRPr lang="ru-RU" sz="20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9329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37492"/>
            <a:ext cx="8625136" cy="6016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Благодарность за </a:t>
            </a:r>
            <a:r>
              <a:rPr lang="ru-RU" sz="3200" b="1" dirty="0" smtClean="0"/>
              <a:t>творение.</a:t>
            </a:r>
            <a:endParaRPr lang="ru-RU" sz="3200" b="1" dirty="0" smtClean="0"/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r">
              <a:buNone/>
            </a:pPr>
            <a:r>
              <a:rPr lang="ru-RU" sz="2000" i="1" dirty="0" smtClean="0"/>
              <a:t>«</a:t>
            </a:r>
            <a:r>
              <a:rPr lang="ru-RU" sz="2000" i="1" dirty="0" smtClean="0"/>
              <a:t>За </a:t>
            </a:r>
            <a:r>
              <a:rPr lang="ru-RU" sz="2000" i="1" dirty="0"/>
              <a:t>все благодарите: ибо такова о вас воля Божия во Христе </a:t>
            </a:r>
            <a:r>
              <a:rPr lang="ru-RU" sz="2000" i="1" dirty="0" smtClean="0"/>
              <a:t>Иисусе» </a:t>
            </a:r>
          </a:p>
          <a:p>
            <a:pPr marL="0" indent="0" algn="r">
              <a:buNone/>
            </a:pPr>
            <a:r>
              <a:rPr lang="ru-RU" sz="2000" i="1" dirty="0" smtClean="0"/>
              <a:t>(1 </a:t>
            </a:r>
            <a:r>
              <a:rPr lang="ru-RU" sz="2000" i="1" dirty="0" err="1" smtClean="0"/>
              <a:t>Фесс</a:t>
            </a:r>
            <a:r>
              <a:rPr lang="ru-RU" sz="2000" i="1" dirty="0" smtClean="0"/>
              <a:t>. </a:t>
            </a:r>
            <a:r>
              <a:rPr lang="ru-RU" sz="2000" i="1" dirty="0"/>
              <a:t>5:18</a:t>
            </a:r>
            <a:r>
              <a:rPr lang="ru-RU" sz="2000" i="1" dirty="0" smtClean="0"/>
              <a:t>).</a:t>
            </a:r>
            <a:endParaRPr lang="ru-RU" sz="2000" i="1" dirty="0"/>
          </a:p>
          <a:p>
            <a:pPr marL="0" indent="0" algn="ctr">
              <a:buNone/>
            </a:pPr>
            <a:r>
              <a:rPr lang="ru-RU" sz="2000" dirty="0" smtClean="0"/>
              <a:t> </a:t>
            </a:r>
          </a:p>
          <a:p>
            <a:pPr marL="0" indent="0" algn="just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21759" y="5018799"/>
            <a:ext cx="86409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Человек призван  быть существом благодарящим, а не корыстным и алчным</a:t>
            </a:r>
            <a:r>
              <a:rPr lang="ru-RU" sz="2600" dirty="0"/>
              <a:t> . С момента творения этот мир был дан Богом как дар, который следует передать дальше с благодарностью и любовью.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41" y="1772816"/>
            <a:ext cx="47625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759" y="3749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6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77811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6672"/>
            <a:ext cx="86409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"</a:t>
            </a:r>
            <a:r>
              <a:rPr lang="ru-RU" sz="2400" dirty="0" err="1"/>
              <a:t>Каяждо</a:t>
            </a:r>
            <a:r>
              <a:rPr lang="ru-RU" sz="2400" dirty="0"/>
              <a:t> </a:t>
            </a:r>
            <a:r>
              <a:rPr lang="ru-RU" sz="2400" dirty="0" err="1"/>
              <a:t>бо</a:t>
            </a:r>
            <a:r>
              <a:rPr lang="ru-RU" sz="2400" dirty="0"/>
              <a:t> от Тебе бывших тварей благодарение Тебе приносит: </a:t>
            </a:r>
            <a:r>
              <a:rPr lang="ru-RU" sz="2400" dirty="0" err="1"/>
              <a:t>ангели</a:t>
            </a:r>
            <a:r>
              <a:rPr lang="ru-RU" sz="2400" dirty="0"/>
              <a:t> пение, небеса звезду, </a:t>
            </a:r>
            <a:r>
              <a:rPr lang="ru-RU" sz="2400" dirty="0" err="1"/>
              <a:t>волсви</a:t>
            </a:r>
            <a:r>
              <a:rPr lang="ru-RU" sz="2400" dirty="0"/>
              <a:t> дары, </a:t>
            </a:r>
            <a:r>
              <a:rPr lang="ru-RU" sz="2400" dirty="0" err="1"/>
              <a:t>пастырие</a:t>
            </a:r>
            <a:r>
              <a:rPr lang="ru-RU" sz="2400" dirty="0"/>
              <a:t> чудо, земля вертеп, пустыня ясли: мы же Матерь Деву" </a:t>
            </a:r>
            <a:r>
              <a:rPr lang="ru-RU" sz="2000" dirty="0"/>
              <a:t>(Из Стихиры на </a:t>
            </a:r>
            <a:r>
              <a:rPr lang="ru-RU" sz="2000" dirty="0" smtClean="0"/>
              <a:t>«Господи </a:t>
            </a:r>
            <a:r>
              <a:rPr lang="ru-RU" sz="2000" dirty="0" err="1" smtClean="0"/>
              <a:t>воззвах</a:t>
            </a:r>
            <a:r>
              <a:rPr lang="ru-RU" sz="2000" dirty="0" smtClean="0"/>
              <a:t>», </a:t>
            </a:r>
            <a:r>
              <a:rPr lang="ru-RU" sz="2000" dirty="0"/>
              <a:t>служба на Рождество </a:t>
            </a:r>
            <a:r>
              <a:rPr lang="ru-RU" sz="2000" dirty="0" smtClean="0"/>
              <a:t>Христово).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745" y="2204864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3987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852936"/>
            <a:ext cx="8686800" cy="25202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800" dirty="0"/>
              <a:t> Аскетическая этика – путь к самодисциплине. </a:t>
            </a:r>
            <a:endParaRPr lang="ru-RU" sz="2800" dirty="0" smtClean="0"/>
          </a:p>
          <a:p>
            <a:r>
              <a:rPr lang="ru-RU" sz="2800" dirty="0" smtClean="0"/>
              <a:t>Мир </a:t>
            </a:r>
            <a:r>
              <a:rPr lang="ru-RU" sz="2800" dirty="0"/>
              <a:t>–это не бесконечный источник удовлетворения наших нужд. </a:t>
            </a:r>
            <a:endParaRPr lang="ru-RU" sz="2800" dirty="0" smtClean="0"/>
          </a:p>
          <a:p>
            <a:r>
              <a:rPr lang="ru-RU" sz="2800" dirty="0" smtClean="0"/>
              <a:t>Человек </a:t>
            </a:r>
            <a:r>
              <a:rPr lang="ru-RU" sz="2800" dirty="0"/>
              <a:t>– не орудие насилия и смерти, а инструмент мира и жизни. </a:t>
            </a:r>
          </a:p>
          <a:p>
            <a:endParaRPr lang="ru-RU" sz="28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effectLst/>
              </a:rPr>
              <a:t>Аскетическая этика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2553" y="5200914"/>
            <a:ext cx="66388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/>
              <a:t>«Человек умирает для своего притязания быть Богом творения и взамен признает Бога своим Господом</a:t>
            </a:r>
            <a:r>
              <a:rPr lang="ru-RU" sz="2400" dirty="0" smtClean="0"/>
              <a:t>».</a:t>
            </a:r>
          </a:p>
          <a:p>
            <a:pPr algn="r"/>
            <a:r>
              <a:rPr lang="ru-RU" sz="2400" dirty="0" smtClean="0"/>
              <a:t> Митрополит </a:t>
            </a:r>
            <a:r>
              <a:rPr lang="ru-RU" sz="2400" dirty="0"/>
              <a:t>Иоанн </a:t>
            </a:r>
            <a:r>
              <a:rPr lang="ru-RU" sz="2400" dirty="0" err="1"/>
              <a:t>Зизиулас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49" y="668249"/>
            <a:ext cx="3279475" cy="247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949" y="-3865"/>
            <a:ext cx="775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7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049884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/>
              <a:t>А знаете ли вы, </a:t>
            </a:r>
            <a:br>
              <a:rPr lang="ru-RU" sz="5400" dirty="0"/>
            </a:br>
            <a:endParaRPr lang="ru-RU" dirty="0"/>
          </a:p>
          <a:p>
            <a:pPr marL="0" indent="0" algn="ctr">
              <a:buNone/>
            </a:pPr>
            <a:r>
              <a:rPr lang="ru-RU" sz="8000" dirty="0"/>
              <a:t>ч</a:t>
            </a:r>
            <a:r>
              <a:rPr lang="ru-RU" sz="8000" dirty="0" smtClean="0"/>
              <a:t>то</a:t>
            </a:r>
            <a:r>
              <a:rPr lang="ru-RU" sz="8000" dirty="0" smtClean="0"/>
              <a:t>… </a:t>
            </a:r>
            <a:r>
              <a:rPr lang="ru-RU" sz="15000" dirty="0" smtClean="0">
                <a:solidFill>
                  <a:srgbClr val="00B050"/>
                </a:solidFill>
              </a:rPr>
              <a:t>?</a:t>
            </a:r>
            <a:endParaRPr lang="ru-RU" sz="15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486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4896544"/>
          </a:xfrm>
        </p:spPr>
        <p:txBody>
          <a:bodyPr>
            <a:normAutofit/>
          </a:bodyPr>
          <a:lstStyle/>
          <a:p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Ежегодно </a:t>
            </a:r>
            <a:r>
              <a:rPr lang="ru-RU" i="1" dirty="0"/>
              <a:t>1 (13) сентября Православная церковь празднует «День творения». Инициатором этого праздника был Вселенский Патриарх Димитрий I в 1989 г</a:t>
            </a:r>
            <a:r>
              <a:rPr lang="ru-RU" i="1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6"/>
            <a:ext cx="4392488" cy="32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1481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908720"/>
            <a:ext cx="5626424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pPr marL="0" indent="0">
              <a:buNone/>
            </a:pPr>
            <a:r>
              <a:rPr lang="ru-RU" i="1" dirty="0" smtClean="0"/>
              <a:t>Нынешний </a:t>
            </a:r>
            <a:r>
              <a:rPr lang="ru-RU" i="1" dirty="0"/>
              <a:t>Вселенский патриарх Варфоломей I давно прозван "зелёным Патриархом". Впервые в православной традиции он поставил в центр своего служения заботу о сохранении живой природы, о развитии экологического сознания жителей Земли.</a:t>
            </a:r>
            <a:endParaRPr lang="ru-RU" dirty="0"/>
          </a:p>
          <a:p>
            <a:endParaRPr lang="ru-RU" dirty="0"/>
          </a:p>
        </p:txBody>
      </p:sp>
      <p:pic>
        <p:nvPicPr>
          <p:cNvPr id="5124" name="Picture 4" descr="http://dic.academic.ru/pictures/wiki/files/69/Ecumenical_Patriarch_Bartholomew_200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1972"/>
            <a:ext cx="3347864" cy="443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8373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564904"/>
            <a:ext cx="8517632" cy="4293096"/>
          </a:xfrm>
        </p:spPr>
        <p:txBody>
          <a:bodyPr>
            <a:normAutofit lnSpcReduction="10000"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/>
          </a:p>
          <a:p>
            <a:pPr marL="0" indent="0">
              <a:buNone/>
            </a:pPr>
            <a:r>
              <a:rPr lang="ru-RU" i="1" dirty="0" smtClean="0"/>
              <a:t>Главные </a:t>
            </a:r>
            <a:r>
              <a:rPr lang="ru-RU" i="1" dirty="0"/>
              <a:t>положения Русской Православной Церкви по проблемам сохранения живой природы и окружающей среды содержатся в Основах социальной концепции (раздел XIII, «Церковь и проблемы экологии»), в Основах учения о достоинстве, свободе и правах человека (раздел III.5), и в Позиции Русской Православной Церкви по актуальным проблемам экологии.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http://simvol-veri.ru/xp/images/stories/novosti94/cerkov%20i%20ekolog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4500245" cy="31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3506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254" y="59814"/>
            <a:ext cx="8229600" cy="64633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Мир – творение </a:t>
            </a:r>
            <a:r>
              <a:rPr lang="ru-RU" sz="3600" b="1" dirty="0" smtClean="0"/>
              <a:t>Божие.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355976" cy="5145360"/>
          </a:xfrm>
        </p:spPr>
        <p:txBody>
          <a:bodyPr>
            <a:norm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Люди, </a:t>
            </a:r>
            <a:r>
              <a:rPr lang="ru-RU" dirty="0"/>
              <a:t>животные, и растения, и вся природа созданы </a:t>
            </a:r>
            <a:r>
              <a:rPr lang="ru-RU" dirty="0" smtClean="0"/>
              <a:t>Богом. Мир </a:t>
            </a:r>
            <a:r>
              <a:rPr lang="ru-RU" dirty="0"/>
              <a:t>произошёл не сам от себя, не случайно возник и не существует от вечности.</a:t>
            </a:r>
          </a:p>
          <a:p>
            <a:pPr algn="just"/>
            <a:endParaRPr lang="ru-RU" dirty="0"/>
          </a:p>
          <a:p>
            <a:pPr lvl="0"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83671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/>
              <a:t>«</a:t>
            </a:r>
            <a:r>
              <a:rPr lang="ru-RU" sz="2400" i="1" dirty="0"/>
              <a:t>У нас один Бог Отец, из Которого все, и мы для Него, и один Господь Иисус </a:t>
            </a:r>
            <a:r>
              <a:rPr lang="ru-RU" sz="2400" i="1" dirty="0" smtClean="0"/>
              <a:t>Христос, </a:t>
            </a:r>
            <a:r>
              <a:rPr lang="ru-RU" sz="2400" i="1" dirty="0"/>
              <a:t>Которым все, и мы Им</a:t>
            </a:r>
            <a:r>
              <a:rPr lang="ru-RU" sz="2400" i="1" dirty="0" smtClean="0"/>
              <a:t>»</a:t>
            </a:r>
          </a:p>
          <a:p>
            <a:pPr algn="r"/>
            <a:r>
              <a:rPr lang="ru-RU" sz="2400" i="1" dirty="0" smtClean="0">
                <a:hlinkClick r:id="rId3"/>
              </a:rPr>
              <a:t> </a:t>
            </a:r>
            <a:r>
              <a:rPr lang="ru-RU" sz="2400" i="1" dirty="0" smtClean="0"/>
              <a:t>(1 Кор. </a:t>
            </a:r>
            <a:r>
              <a:rPr lang="ru-RU" sz="2400" i="1" dirty="0" smtClean="0"/>
              <a:t>8:6).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15" name="Picture 2" descr="E:\ЭКоидея\Выставка по воде\Для стенда\Christ_sotvoren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456" y="2037041"/>
            <a:ext cx="4284015" cy="474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222866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Берегите творение Божие!</a:t>
            </a:r>
            <a:endParaRPr lang="ru-RU" dirty="0"/>
          </a:p>
        </p:txBody>
      </p:sp>
      <p:pic>
        <p:nvPicPr>
          <p:cNvPr id="5122" name="Picture 2" descr="E:\ЭКоидея\Статьи\Елена Черкасова\bpic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98004"/>
            <a:ext cx="5544616" cy="512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9719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29408"/>
            <a:ext cx="8568952" cy="532859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Церковь и проблемы экологии // Основы социальной концепции русской православной церкви. – М., 2001. (</a:t>
            </a:r>
            <a:r>
              <a:rPr lang="ru-RU" u="sng" dirty="0">
                <a:hlinkClick r:id="rId2"/>
              </a:rPr>
              <a:t>http://www.patriarchia.ru/db/text/141422.html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Осипов, А.И. Путь разума в поисках истины. – М., 2003. (</a:t>
            </a:r>
            <a:r>
              <a:rPr lang="ru-RU" u="sng" dirty="0">
                <a:hlinkClick r:id="rId3"/>
              </a:rPr>
              <a:t>http://www.wco.ru/biblio/books/osip14/main.htm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Гаврюшин, Н. К. Христианство и экология // Вопросы философии. - №. 3 – М., 1995. – С. 42-49. (</a:t>
            </a:r>
            <a:r>
              <a:rPr lang="ru-RU" u="sng" dirty="0">
                <a:hlinkClick r:id="rId4"/>
              </a:rPr>
              <a:t>http://www.mesoeurasia.org/archives/9750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Тойнби, </a:t>
            </a:r>
            <a:r>
              <a:rPr lang="ru-RU" dirty="0" err="1"/>
              <a:t>А.Дж</a:t>
            </a:r>
            <a:r>
              <a:rPr lang="ru-RU" dirty="0"/>
              <a:t>., </a:t>
            </a:r>
            <a:r>
              <a:rPr lang="ru-RU" dirty="0" err="1"/>
              <a:t>Икеда</a:t>
            </a:r>
            <a:r>
              <a:rPr lang="ru-RU" dirty="0"/>
              <a:t> Д. Диалог Тойнби-</a:t>
            </a:r>
            <a:r>
              <a:rPr lang="ru-RU" dirty="0" err="1"/>
              <a:t>Икеда</a:t>
            </a:r>
            <a:r>
              <a:rPr lang="ru-RU" dirty="0"/>
              <a:t>. Человек должен выбрать сам. – М., </a:t>
            </a:r>
            <a:r>
              <a:rPr lang="ru-RU" dirty="0" err="1"/>
              <a:t>Леан</a:t>
            </a:r>
            <a:r>
              <a:rPr lang="ru-RU" dirty="0" smtClean="0"/>
              <a:t>, </a:t>
            </a:r>
            <a:r>
              <a:rPr lang="ru-RU" dirty="0"/>
              <a:t>1998. </a:t>
            </a:r>
          </a:p>
          <a:p>
            <a:pPr lvl="0"/>
            <a:r>
              <a:rPr lang="ru-RU" dirty="0" err="1"/>
              <a:t>Экотеология</a:t>
            </a:r>
            <a:r>
              <a:rPr lang="ru-RU" dirty="0"/>
              <a:t>: Голоса Севера и Юга. // под .ред. Дэвида </a:t>
            </a:r>
            <a:r>
              <a:rPr lang="ru-RU" dirty="0" err="1"/>
              <a:t>Холмана</a:t>
            </a:r>
            <a:r>
              <a:rPr lang="ru-RU" dirty="0"/>
              <a:t>, Л. </a:t>
            </a:r>
            <a:r>
              <a:rPr lang="ru-RU" dirty="0" err="1"/>
              <a:t>Скуратовской</a:t>
            </a:r>
            <a:r>
              <a:rPr lang="ru-RU" dirty="0"/>
              <a:t>. Сборник статей</a:t>
            </a:r>
            <a:r>
              <a:rPr lang="ru-RU" dirty="0" smtClean="0"/>
              <a:t>. - </a:t>
            </a:r>
            <a:r>
              <a:rPr lang="ru-RU" dirty="0"/>
              <a:t>М.,1997 (</a:t>
            </a:r>
            <a:r>
              <a:rPr lang="ru-RU" u="sng" dirty="0">
                <a:hlinkClick r:id="rId5"/>
              </a:rPr>
              <a:t>http://krotov.info/libr_min/26_ae/koteol/ind_ecot.html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Гайденко, В.П. Природа в религиозном мировосприятии. // Вопросы </a:t>
            </a:r>
            <a:r>
              <a:rPr lang="ru-RU" dirty="0" smtClean="0"/>
              <a:t>философии. - </a:t>
            </a:r>
            <a:r>
              <a:rPr lang="ru-RU" dirty="0"/>
              <a:t>№3 – М., 1995 (</a:t>
            </a:r>
            <a:r>
              <a:rPr lang="ru-RU" u="sng" dirty="0">
                <a:hlinkClick r:id="rId6"/>
              </a:rPr>
              <a:t>http://filosof.historic.ru/books/item/f00/s00/z0000096</a:t>
            </a:r>
            <a:r>
              <a:rPr lang="ru-RU" u="sng" dirty="0" smtClean="0">
                <a:hlinkClick r:id="rId6"/>
              </a:rPr>
              <a:t>/</a:t>
            </a:r>
            <a:r>
              <a:rPr lang="ru-RU" dirty="0" smtClean="0"/>
              <a:t>)</a:t>
            </a:r>
          </a:p>
          <a:p>
            <a:r>
              <a:rPr lang="ru-RU" dirty="0" err="1"/>
              <a:t>Барбур</a:t>
            </a:r>
            <a:r>
              <a:rPr lang="ru-RU" dirty="0"/>
              <a:t>, И. Этика в век технологий. – М., 2001. </a:t>
            </a:r>
            <a:endParaRPr lang="ru-RU" dirty="0" smtClean="0"/>
          </a:p>
          <a:p>
            <a:pPr lvl="0"/>
            <a:r>
              <a:rPr lang="ru-RU" dirty="0"/>
              <a:t>Филарет (Дроздов), святитель. Толкование </a:t>
            </a:r>
            <a:r>
              <a:rPr lang="ru-RU" dirty="0" smtClean="0"/>
              <a:t>на книгу </a:t>
            </a:r>
            <a:r>
              <a:rPr lang="ru-RU" dirty="0"/>
              <a:t>Бытия</a:t>
            </a:r>
            <a:r>
              <a:rPr lang="ru-RU" dirty="0" smtClean="0"/>
              <a:t>. - </a:t>
            </a:r>
            <a:r>
              <a:rPr lang="ru-RU" dirty="0"/>
              <a:t>М.: </a:t>
            </a:r>
            <a:r>
              <a:rPr lang="ru-RU" dirty="0" err="1"/>
              <a:t>Русскiй</a:t>
            </a:r>
            <a:r>
              <a:rPr lang="ru-RU" dirty="0"/>
              <a:t> </a:t>
            </a:r>
            <a:r>
              <a:rPr lang="ru-RU" dirty="0" err="1"/>
              <a:t>Хронографъ</a:t>
            </a:r>
            <a:r>
              <a:rPr lang="ru-RU" dirty="0"/>
              <a:t>, 2004. (</a:t>
            </a:r>
            <a:r>
              <a:rPr lang="ru-RU" u="sng" dirty="0">
                <a:hlinkClick r:id="rId7"/>
              </a:rPr>
              <a:t>http://azbyka.ru/otechnik/Filaret_Moskovskij/</a:t>
            </a:r>
            <a:r>
              <a:rPr lang="ru-RU" dirty="0"/>
              <a:t>)</a:t>
            </a:r>
          </a:p>
          <a:p>
            <a:endParaRPr lang="ru-RU" dirty="0"/>
          </a:p>
          <a:p>
            <a:pPr lv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Список литературы по теме :</a:t>
            </a:r>
            <a:br>
              <a:rPr lang="ru-RU" sz="3200" dirty="0" smtClean="0"/>
            </a:br>
            <a:r>
              <a:rPr lang="ru-RU" sz="2000" dirty="0"/>
              <a:t>(на русском </a:t>
            </a:r>
            <a:r>
              <a:rPr lang="ru-RU" sz="2000" dirty="0" smtClean="0"/>
              <a:t>языке)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40593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9819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41376"/>
            <a:ext cx="8568952" cy="554461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Моисеев</a:t>
            </a:r>
            <a:r>
              <a:rPr lang="ru-RU" dirty="0"/>
              <a:t>, Н.Н. Мир </a:t>
            </a:r>
            <a:r>
              <a:rPr lang="en-US" dirty="0"/>
              <a:t>XXI</a:t>
            </a:r>
            <a:r>
              <a:rPr lang="ru-RU" dirty="0"/>
              <a:t> века и христианская традиция // Экология и жизнь. № 1. – М., 2003. – С. 40-45. (</a:t>
            </a:r>
            <a:r>
              <a:rPr lang="ru-RU" u="sng" dirty="0">
                <a:hlinkClick r:id="rId2"/>
              </a:rPr>
              <a:t>http://www.ecolife.ru/jornal/echo/2003-1-1.shtml</a:t>
            </a:r>
            <a:r>
              <a:rPr lang="ru-RU" dirty="0"/>
              <a:t>)</a:t>
            </a:r>
          </a:p>
          <a:p>
            <a:pPr lvl="0"/>
            <a:r>
              <a:rPr lang="ru-RU" dirty="0" err="1"/>
              <a:t>Нэш</a:t>
            </a:r>
            <a:r>
              <a:rPr lang="de-DE" dirty="0"/>
              <a:t>, </a:t>
            </a:r>
            <a:r>
              <a:rPr lang="ru-RU" dirty="0"/>
              <a:t>Р</a:t>
            </a:r>
            <a:r>
              <a:rPr lang="de-DE" dirty="0"/>
              <a:t>. </a:t>
            </a:r>
            <a:r>
              <a:rPr lang="ru-RU" dirty="0"/>
              <a:t>История экологической этики</a:t>
            </a:r>
            <a:r>
              <a:rPr lang="de-DE" dirty="0"/>
              <a:t>. </a:t>
            </a:r>
            <a:r>
              <a:rPr lang="ru-RU" dirty="0"/>
              <a:t> </a:t>
            </a:r>
            <a:r>
              <a:rPr lang="ru-RU" dirty="0" smtClean="0"/>
              <a:t>- Киев</a:t>
            </a:r>
            <a:r>
              <a:rPr lang="de-DE" dirty="0"/>
              <a:t>, «</a:t>
            </a:r>
            <a:r>
              <a:rPr lang="ru-RU" dirty="0"/>
              <a:t>Киевский экологический центр</a:t>
            </a:r>
            <a:r>
              <a:rPr lang="de-DE" dirty="0"/>
              <a:t>»</a:t>
            </a:r>
            <a:r>
              <a:rPr lang="ru-RU" dirty="0"/>
              <a:t>, </a:t>
            </a:r>
            <a:r>
              <a:rPr lang="ru-RU" dirty="0" smtClean="0"/>
              <a:t>2001. </a:t>
            </a:r>
            <a:r>
              <a:rPr lang="ru-RU" dirty="0"/>
              <a:t>(</a:t>
            </a:r>
            <a:r>
              <a:rPr lang="ru-RU" u="sng" dirty="0">
                <a:hlinkClick r:id="rId3"/>
              </a:rPr>
              <a:t>http://www.ecoethics.ru/old/b22/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Платон (Игумнов), </a:t>
            </a:r>
            <a:r>
              <a:rPr lang="ru-RU" dirty="0" smtClean="0"/>
              <a:t>архимандрит. Богословский </a:t>
            </a:r>
            <a:r>
              <a:rPr lang="ru-RU" dirty="0"/>
              <a:t>подход к проблеме мира // Богословские труды. Юбилейный сборник «300 лет МДА</a:t>
            </a:r>
            <a:r>
              <a:rPr lang="ru-RU" dirty="0" smtClean="0"/>
              <a:t>». -  </a:t>
            </a:r>
            <a:r>
              <a:rPr lang="ru-RU" dirty="0"/>
              <a:t>М.: Издание Московской Патриархии, 1986. </a:t>
            </a:r>
            <a:r>
              <a:rPr lang="ru-RU" dirty="0" smtClean="0"/>
              <a:t>- С</a:t>
            </a:r>
            <a:r>
              <a:rPr lang="ru-RU" dirty="0"/>
              <a:t>. </a:t>
            </a:r>
            <a:r>
              <a:rPr lang="ru-RU" dirty="0" smtClean="0"/>
              <a:t>174–187.</a:t>
            </a:r>
            <a:endParaRPr lang="ru-RU" dirty="0"/>
          </a:p>
          <a:p>
            <a:pPr lvl="0"/>
            <a:r>
              <a:rPr lang="ru-RU" dirty="0"/>
              <a:t>Кураев А., </a:t>
            </a:r>
            <a:r>
              <a:rPr lang="ru-RU" dirty="0" smtClean="0"/>
              <a:t>диакон. </a:t>
            </a:r>
            <a:r>
              <a:rPr lang="ru-RU" dirty="0"/>
              <a:t>Виновно ли христианство в экологическом кризисе? // Дары и анафемы. Что христианство принесло в мир. (</a:t>
            </a:r>
            <a:r>
              <a:rPr lang="ru-RU" u="sng" dirty="0">
                <a:hlinkClick r:id="rId4"/>
              </a:rPr>
              <a:t>http://azbyka.ru/hristianstvo/sut/Kuraev_Dary_31-all.shtml</a:t>
            </a:r>
            <a:r>
              <a:rPr lang="ru-RU" dirty="0"/>
              <a:t>)</a:t>
            </a:r>
          </a:p>
          <a:p>
            <a:pPr lvl="0"/>
            <a:r>
              <a:rPr lang="ru-RU" dirty="0" err="1" smtClean="0"/>
              <a:t>Мумриков</a:t>
            </a:r>
            <a:r>
              <a:rPr lang="ru-RU" dirty="0" smtClean="0"/>
              <a:t> </a:t>
            </a:r>
            <a:r>
              <a:rPr lang="ru-RU" dirty="0"/>
              <a:t>Олег, священник. Христианство и экологический кризис: православный взгляд на проблему // Московские епархиальные ведомости. - № 1-2, - М., </a:t>
            </a:r>
            <a:r>
              <a:rPr lang="ru-RU" dirty="0" smtClean="0"/>
              <a:t>2013.  </a:t>
            </a:r>
            <a:r>
              <a:rPr lang="ru-RU" u="sng" dirty="0"/>
              <a:t>(</a:t>
            </a:r>
            <a:r>
              <a:rPr lang="ru-RU" u="sng" dirty="0">
                <a:hlinkClick r:id="rId5"/>
              </a:rPr>
              <a:t>http://www.mepar.ru/library/vedomosti/65/1351/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Святейший Патриарх Московский и всея Руси Алексий II. Христианский взгляд на экологическую проблему // Православие и экология. – М.: Московский патриархат. Отдел религиозного образования и </a:t>
            </a:r>
            <a:r>
              <a:rPr lang="ru-RU" dirty="0" err="1"/>
              <a:t>катехизации</a:t>
            </a:r>
            <a:r>
              <a:rPr lang="ru-RU" dirty="0"/>
              <a:t>. Российский Православный университет св. Иоанна Богослова, 1997. – С. 97–99.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40593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8456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lvl="0"/>
            <a:r>
              <a:rPr lang="ru-RU" sz="2000" dirty="0"/>
              <a:t>Животные рядом со Святыми. – М.: Миссионерский центр имени иерея Даниила Сысоева, </a:t>
            </a:r>
            <a:r>
              <a:rPr lang="ru-RU" sz="2000" dirty="0" smtClean="0"/>
              <a:t>2012.</a:t>
            </a:r>
            <a:endParaRPr lang="ru-RU" sz="2000" dirty="0"/>
          </a:p>
          <a:p>
            <a:pPr lvl="0"/>
            <a:r>
              <a:rPr lang="ru-RU" sz="2000" dirty="0" err="1"/>
              <a:t>Горичева</a:t>
            </a:r>
            <a:r>
              <a:rPr lang="ru-RU" sz="2000" dirty="0"/>
              <a:t> Т.М. Святые животные</a:t>
            </a:r>
            <a:r>
              <a:rPr lang="ru-RU" sz="2000" dirty="0" smtClean="0"/>
              <a:t>. - </a:t>
            </a:r>
            <a:r>
              <a:rPr lang="ru-RU" sz="2000" dirty="0"/>
              <a:t>М., </a:t>
            </a:r>
            <a:r>
              <a:rPr lang="ru-RU" sz="2000" dirty="0" smtClean="0"/>
              <a:t>1999. </a:t>
            </a:r>
            <a:r>
              <a:rPr lang="ru-RU" sz="2000" dirty="0"/>
              <a:t>Электронный ресурс </a:t>
            </a:r>
            <a:r>
              <a:rPr lang="ru-RU" sz="2000" u="sng" dirty="0">
                <a:hlinkClick r:id="rId2"/>
              </a:rPr>
              <a:t>http://www.ecoethics.ru/old/b08</a:t>
            </a:r>
            <a:r>
              <a:rPr lang="ru-RU" sz="2000" u="sng" dirty="0" smtClean="0">
                <a:hlinkClick r:id="rId2"/>
              </a:rPr>
              <a:t>/</a:t>
            </a:r>
            <a:endParaRPr lang="ru-RU" sz="2000" u="sng" dirty="0" smtClean="0"/>
          </a:p>
          <a:p>
            <a:r>
              <a:rPr lang="ru-RU" sz="2000" dirty="0" err="1"/>
              <a:t>Каллист</a:t>
            </a:r>
            <a:r>
              <a:rPr lang="ru-RU" sz="2000" dirty="0"/>
              <a:t>, епископ </a:t>
            </a:r>
            <a:r>
              <a:rPr lang="ru-RU" sz="2000" dirty="0" err="1"/>
              <a:t>Диоклейский</a:t>
            </a:r>
            <a:r>
              <a:rPr lang="ru-RU" sz="2000" dirty="0"/>
              <a:t>. Через творение к Творцу. - М., </a:t>
            </a:r>
            <a:r>
              <a:rPr lang="ru-RU" sz="2000" dirty="0" smtClean="0"/>
              <a:t>1998.  </a:t>
            </a:r>
            <a:r>
              <a:rPr lang="ru-RU" sz="2000" dirty="0"/>
              <a:t>Электронный ресурс </a:t>
            </a:r>
            <a:r>
              <a:rPr lang="ru-RU" sz="2000" u="sng" dirty="0">
                <a:hlinkClick r:id="rId3"/>
              </a:rPr>
              <a:t>http://www.nuntiare.org/?</a:t>
            </a:r>
            <a:r>
              <a:rPr lang="ru-RU" sz="2000" u="sng" dirty="0" smtClean="0">
                <a:hlinkClick r:id="rId3"/>
              </a:rPr>
              <a:t>p=1572#7</a:t>
            </a:r>
            <a:endParaRPr lang="ru-RU" sz="2000" u="sng" dirty="0" smtClean="0"/>
          </a:p>
          <a:p>
            <a:r>
              <a:rPr lang="ru-RU" sz="2000" dirty="0"/>
              <a:t>Иоанн, митрополит </a:t>
            </a:r>
            <a:r>
              <a:rPr lang="ru-RU" sz="2000" dirty="0" err="1"/>
              <a:t>Пергамский</a:t>
            </a:r>
            <a:r>
              <a:rPr lang="ru-RU" sz="2000" dirty="0"/>
              <a:t>. Человек - священник творения. (К проблеме экологии) // Православная община. №43(№1.1998) </a:t>
            </a:r>
          </a:p>
          <a:p>
            <a:r>
              <a:rPr lang="ru-RU" sz="2000" dirty="0"/>
              <a:t>«Мир как таинство. Богословское и духовное видение мира». Лекция Святейшего Патриарха Константинопольского Варфоломея в общецерковной аспирантуре и докторантуре имени святых равноапостольных Кирилла и </a:t>
            </a:r>
            <a:r>
              <a:rPr lang="ru-RU" sz="2000" dirty="0" err="1"/>
              <a:t>Мефодия</a:t>
            </a:r>
            <a:r>
              <a:rPr lang="ru-RU" sz="2000" dirty="0"/>
              <a:t>. Электронный ресурс </a:t>
            </a:r>
            <a:r>
              <a:rPr lang="ru-RU" sz="2000" u="sng" dirty="0">
                <a:hlinkClick r:id="rId4"/>
              </a:rPr>
              <a:t>https://mospat.ru/ru/2010/05/26/news19252/</a:t>
            </a:r>
            <a:endParaRPr lang="ru-RU" sz="2000" dirty="0"/>
          </a:p>
          <a:p>
            <a:pPr lvl="0"/>
            <a:endParaRPr lang="ru-RU" sz="2000" dirty="0"/>
          </a:p>
          <a:p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28" y="121868"/>
            <a:ext cx="140593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6741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04864"/>
            <a:ext cx="476523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85" y="2666651"/>
            <a:ext cx="42119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500" dirty="0"/>
              <a:t>Все, что Бог сотворил, – добро по самой природе своей, так как исходит от Того, Кто Един Благ и Кто как Таковой не может творить зла.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6880" y="5914146"/>
            <a:ext cx="8129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«</a:t>
            </a:r>
            <a:r>
              <a:rPr lang="ru-RU" sz="2000" i="1" dirty="0"/>
              <a:t>И увидел Бог все, что Он создал, и вот, хорошо весьма» (Быт. 1:31).</a:t>
            </a:r>
            <a:br>
              <a:rPr lang="ru-RU" sz="2000" i="1" dirty="0"/>
            </a:br>
            <a:endParaRPr lang="ru-RU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65149" y="28219"/>
            <a:ext cx="85096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500" dirty="0"/>
              <a:t>Бог сотворил мир только по своей  безграничной любви, чтобы дать сотворённым существам   возможность участвовать в Своей несказанной благости и блаженстве.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400" i="1" dirty="0"/>
              <a:t>«</a:t>
            </a:r>
            <a:r>
              <a:rPr lang="ru-RU" sz="2000" i="1" dirty="0"/>
              <a:t>Благ Господь ко всем, и щедроты Его на всех делах Его» (</a:t>
            </a:r>
            <a:r>
              <a:rPr lang="ru-RU" sz="2000" i="1" dirty="0" err="1"/>
              <a:t>Пс</a:t>
            </a:r>
            <a:r>
              <a:rPr lang="ru-RU" sz="2000" i="1" dirty="0"/>
              <a:t>. 144:9).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298463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0"/>
            <a:ext cx="7973362" cy="1181764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/>
              <a:t>Окружающий мир – это книга, которая являет красоту и мудрость творения </a:t>
            </a:r>
            <a:r>
              <a:rPr lang="ru-RU" sz="3000" b="1" dirty="0" smtClean="0"/>
              <a:t>Божия.</a:t>
            </a:r>
            <a:endParaRPr lang="ru-RU" sz="3000" b="1" dirty="0"/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535705" y="1340768"/>
            <a:ext cx="8604448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/>
              <a:t>«Ибо </a:t>
            </a:r>
            <a:r>
              <a:rPr lang="ru-RU" i="1" dirty="0"/>
              <a:t>невидимое Его, вечная сила Его и Божество, от создания мира через рассматривание творений </a:t>
            </a:r>
            <a:r>
              <a:rPr lang="ru-RU" i="1" dirty="0" smtClean="0"/>
              <a:t>видимы…» </a:t>
            </a:r>
            <a:r>
              <a:rPr lang="ru-RU" i="1" dirty="0"/>
              <a:t>(Рим. 1,19-20</a:t>
            </a:r>
            <a:r>
              <a:rPr lang="ru-RU" i="1" dirty="0" smtClean="0"/>
              <a:t>).</a:t>
            </a:r>
            <a:endParaRPr lang="ru-RU" dirty="0"/>
          </a:p>
        </p:txBody>
      </p:sp>
      <p:pic>
        <p:nvPicPr>
          <p:cNvPr id="2050" name="Picture 2" descr="http://72dpi.cn/wp-content/uploads/2009/10/3651968047_274f7280e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6984776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208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422840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476672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Преподобный </a:t>
            </a:r>
            <a:r>
              <a:rPr lang="ru-RU" sz="2400" dirty="0" smtClean="0"/>
              <a:t>Антоний </a:t>
            </a:r>
            <a:r>
              <a:rPr lang="ru-RU" sz="2400" dirty="0"/>
              <a:t>Египетский описывает природу как книгу, которая являет красоту творения </a:t>
            </a:r>
            <a:r>
              <a:rPr lang="ru-RU" sz="2400" dirty="0" smtClean="0"/>
              <a:t>Божия, </a:t>
            </a:r>
            <a:r>
              <a:rPr lang="ru-RU" sz="2400" dirty="0" smtClean="0"/>
              <a:t>и говорит: </a:t>
            </a:r>
            <a:r>
              <a:rPr lang="ru-RU" sz="2400" dirty="0"/>
              <a:t>«</a:t>
            </a:r>
            <a:r>
              <a:rPr lang="ru-RU" sz="2400" dirty="0" smtClean="0"/>
              <a:t>Творение</a:t>
            </a:r>
            <a:r>
              <a:rPr lang="ru-RU" sz="2400" dirty="0"/>
              <a:t> </a:t>
            </a:r>
            <a:r>
              <a:rPr lang="ru-RU" sz="2400" dirty="0" smtClean="0"/>
              <a:t>громко </a:t>
            </a:r>
            <a:r>
              <a:rPr lang="ru-RU" sz="2400" dirty="0"/>
              <a:t>заявляет о своем Творце и владыке».</a:t>
            </a:r>
          </a:p>
        </p:txBody>
      </p:sp>
      <p:pic>
        <p:nvPicPr>
          <p:cNvPr id="2050" name="Picture 2" descr="http://rpczmoskva.org.ru/wp-content/uploads/2011/01/d0bfd180d0b5d0bfd0b0d0bdd182d0bed0bdd0b8d0b9-d0b2d0b5d0bbd0b8d0bad0b8d0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8007"/>
            <a:ext cx="2713649" cy="37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563" y="3918578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/>
              <a:t>Нужно остановиться и прислушаться к голосу </a:t>
            </a:r>
            <a:r>
              <a:rPr lang="ru-RU" sz="2400" dirty="0" smtClean="0"/>
              <a:t>творения. Тогда </a:t>
            </a:r>
            <a:r>
              <a:rPr lang="ru-RU" sz="2400" dirty="0"/>
              <a:t>человек заметит, что перед его глазами и ушами совершается концерт окружающей среды</a:t>
            </a:r>
            <a:r>
              <a:rPr lang="ru-RU" sz="2400" dirty="0" smtClean="0"/>
              <a:t>. Ничто </a:t>
            </a:r>
            <a:r>
              <a:rPr lang="ru-RU" sz="2400" dirty="0"/>
              <a:t>нельзя </a:t>
            </a:r>
            <a:r>
              <a:rPr lang="ru-RU" sz="2400" dirty="0" smtClean="0"/>
              <a:t>удалить из этого </a:t>
            </a:r>
            <a:r>
              <a:rPr lang="ru-RU" sz="2400" dirty="0" smtClean="0"/>
              <a:t>оркестра. </a:t>
            </a:r>
            <a:r>
              <a:rPr lang="ru-RU" sz="2400" dirty="0"/>
              <a:t>Ни дерево, ни животное, ни рыбу нельзя удалить, не испортив всю картину.</a:t>
            </a:r>
          </a:p>
        </p:txBody>
      </p:sp>
    </p:spTree>
    <p:extLst>
      <p:ext uri="{BB962C8B-B14F-4D97-AF65-F5344CB8AC3E}">
        <p14:creationId xmlns:p14="http://schemas.microsoft.com/office/powerpoint/2010/main" val="7209533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pPr lvl="0" algn="ctr"/>
            <a:r>
              <a:rPr lang="ru-RU" sz="2700" b="1" dirty="0"/>
              <a:t>Духовное состояние человека </a:t>
            </a:r>
            <a:r>
              <a:rPr lang="ru-RU" sz="2700" b="1" dirty="0" smtClean="0"/>
              <a:t>отражается на состоянии </a:t>
            </a:r>
            <a:r>
              <a:rPr lang="ru-RU" sz="2700" b="1" dirty="0"/>
              <a:t>окружающего </a:t>
            </a:r>
            <a:r>
              <a:rPr lang="ru-RU" sz="2700" b="1" dirty="0" smtClean="0"/>
              <a:t>творения.</a:t>
            </a:r>
            <a:endParaRPr lang="ru-RU" b="1" dirty="0"/>
          </a:p>
        </p:txBody>
      </p:sp>
      <p:pic>
        <p:nvPicPr>
          <p:cNvPr id="3076" name="Picture 4" descr="http://4.bp.blogspot.com/-yFbItdhGMRg/Um46uhiS7RI/AAAAAAACRtk/yK_AEOSFnDY/s1600/environment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8" y="1412776"/>
            <a:ext cx="3951231" cy="371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178" y="5677797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«В </a:t>
            </a:r>
            <a:r>
              <a:rPr lang="ru-RU" sz="2400" i="1" dirty="0"/>
              <a:t>лукавую душу не войдет премудрость и не будет обитать в теле, порабощенном </a:t>
            </a:r>
            <a:r>
              <a:rPr lang="ru-RU" sz="2400" i="1" dirty="0" smtClean="0"/>
              <a:t>греху» </a:t>
            </a:r>
            <a:r>
              <a:rPr lang="ru-RU" sz="2400" i="1" dirty="0"/>
              <a:t>(Прем. 1, 4-5</a:t>
            </a:r>
            <a:r>
              <a:rPr lang="ru-RU" sz="2400" i="1" dirty="0" smtClean="0"/>
              <a:t>).</a:t>
            </a:r>
            <a:endParaRPr lang="ru-RU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127609" y="1628800"/>
            <a:ext cx="49088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Экологическая </a:t>
            </a:r>
            <a:r>
              <a:rPr lang="ru-RU" sz="2800" dirty="0"/>
              <a:t>проблема  является </a:t>
            </a:r>
            <a:r>
              <a:rPr lang="ru-RU" sz="2800" dirty="0" smtClean="0"/>
              <a:t>проблемой </a:t>
            </a:r>
            <a:r>
              <a:rPr lang="ru-RU" sz="2800" dirty="0"/>
              <a:t>прежде </a:t>
            </a:r>
            <a:r>
              <a:rPr lang="ru-RU" sz="2800" dirty="0" smtClean="0"/>
              <a:t>всего </a:t>
            </a:r>
            <a:r>
              <a:rPr lang="ru-RU" sz="2800" dirty="0"/>
              <a:t>духовной, а не материальной, и </a:t>
            </a:r>
            <a:r>
              <a:rPr lang="ru-RU" sz="2800" dirty="0" smtClean="0"/>
              <a:t>её ядром является </a:t>
            </a:r>
            <a:r>
              <a:rPr lang="ru-RU" sz="2800" dirty="0"/>
              <a:t>наличное состояние не окружающей среды, но самого </a:t>
            </a:r>
            <a:r>
              <a:rPr lang="ru-RU" sz="2800" dirty="0" smtClean="0"/>
              <a:t>человека.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6378" y="40268"/>
            <a:ext cx="86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984623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939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effectLst/>
              </a:rPr>
              <a:t>В</a:t>
            </a:r>
            <a:r>
              <a:rPr lang="ru-RU" sz="3100" dirty="0" smtClean="0">
                <a:effectLst/>
              </a:rPr>
              <a:t>осстановление </a:t>
            </a:r>
            <a:r>
              <a:rPr lang="ru-RU" sz="3100" dirty="0">
                <a:effectLst/>
              </a:rPr>
              <a:t>целостности творения возможно лишь на пути восстановления духовной целостности самого человека.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3075" name="Picture 3" descr="E:\ЭКоидея\Статьи\Елена Черкасова\bpic7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54361"/>
            <a:ext cx="7505794" cy="496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8729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2400"/>
            <a:ext cx="8003232" cy="6123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Человек – священник </a:t>
            </a:r>
            <a:r>
              <a:rPr lang="ru-RU" sz="3600" b="1" dirty="0" smtClean="0"/>
              <a:t>творения.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endParaRPr lang="ru-RU" dirty="0"/>
          </a:p>
          <a:p>
            <a:pPr lvl="0" algn="just"/>
            <a:r>
              <a:rPr lang="ru-RU" dirty="0"/>
              <a:t> </a:t>
            </a:r>
          </a:p>
        </p:txBody>
      </p:sp>
      <p:pic>
        <p:nvPicPr>
          <p:cNvPr id="2050" name="Picture 2" descr="E:\ЭКоидея\Выставка по воде\Для стенда\(600x450x123)4287316265_02f93e4c7a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9" y="1361964"/>
            <a:ext cx="417646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496" y="5373216"/>
            <a:ext cx="887781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«…</a:t>
            </a:r>
            <a:r>
              <a:rPr lang="ru-RU" sz="2500" i="1" dirty="0" err="1" smtClean="0"/>
              <a:t>Соделавшему</a:t>
            </a:r>
            <a:r>
              <a:rPr lang="ru-RU" sz="2500" i="1" dirty="0" smtClean="0"/>
              <a:t> </a:t>
            </a:r>
            <a:r>
              <a:rPr lang="ru-RU" sz="2500" i="1" dirty="0"/>
              <a:t>нас царями и священниками Богу и Отцу Своему, слава и держава во веки веков, </a:t>
            </a:r>
            <a:r>
              <a:rPr lang="ru-RU" sz="2500" i="1" dirty="0" smtClean="0"/>
              <a:t>аминь</a:t>
            </a:r>
            <a:r>
              <a:rPr lang="ru-RU" sz="2500" i="1" dirty="0" smtClean="0"/>
              <a:t>»</a:t>
            </a:r>
            <a:endParaRPr lang="ru-RU" sz="2500" i="1" dirty="0"/>
          </a:p>
          <a:p>
            <a:r>
              <a:rPr lang="ru-RU" sz="2500" i="1" dirty="0"/>
              <a:t>(</a:t>
            </a:r>
            <a:r>
              <a:rPr lang="ru-RU" sz="2500" i="1" dirty="0" err="1"/>
              <a:t>Откр</a:t>
            </a:r>
            <a:r>
              <a:rPr lang="ru-RU" sz="2500" i="1" dirty="0"/>
              <a:t>. </a:t>
            </a:r>
            <a:r>
              <a:rPr lang="ru-RU" sz="2500" i="1" dirty="0" smtClean="0"/>
              <a:t>1:6</a:t>
            </a:r>
            <a:r>
              <a:rPr lang="ru-RU" sz="2500" i="1" dirty="0" smtClean="0"/>
              <a:t>).</a:t>
            </a:r>
            <a:endParaRPr lang="ru-RU" sz="25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9745" y="43535"/>
            <a:ext cx="755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55036" y="1557272"/>
            <a:ext cx="42543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Взирая на Христа, сегодня человек призван быть священником творения, который объединяет мир и возвращает его Богу, приводя мир к общению с Ним.</a:t>
            </a:r>
          </a:p>
        </p:txBody>
      </p:sp>
    </p:spTree>
    <p:extLst>
      <p:ext uri="{BB962C8B-B14F-4D97-AF65-F5344CB8AC3E}">
        <p14:creationId xmlns:p14="http://schemas.microsoft.com/office/powerpoint/2010/main" val="33791000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697229" cy="20337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Человек </a:t>
            </a:r>
            <a:r>
              <a:rPr lang="ru-RU" sz="2800" dirty="0"/>
              <a:t>призван «взять» мир, освятить его и отдать Богу, чтобы мир соединился с </a:t>
            </a:r>
            <a:r>
              <a:rPr lang="ru-RU" sz="2800" dirty="0" smtClean="0"/>
              <a:t>Богом </a:t>
            </a:r>
            <a:r>
              <a:rPr lang="ru-RU" sz="2800" dirty="0"/>
              <a:t>для своего спасения. В этом смысл </a:t>
            </a:r>
            <a:r>
              <a:rPr lang="ru-RU" sz="2800" dirty="0" smtClean="0"/>
              <a:t>слов </a:t>
            </a:r>
            <a:r>
              <a:rPr lang="ru-RU" sz="2800" dirty="0"/>
              <a:t>«Твоя от Твоих тебе </a:t>
            </a:r>
            <a:r>
              <a:rPr lang="ru-RU" sz="2800" dirty="0" err="1"/>
              <a:t>приносяще</a:t>
            </a:r>
            <a:r>
              <a:rPr lang="ru-RU" sz="2800" dirty="0" smtClean="0"/>
              <a:t>…» («</a:t>
            </a:r>
            <a:r>
              <a:rPr lang="ru-RU" sz="2800" dirty="0"/>
              <a:t>Твое из Твоего Тебе приносим…»).</a:t>
            </a:r>
          </a:p>
          <a:p>
            <a:pPr marL="0" indent="0" algn="just">
              <a:buNone/>
            </a:pPr>
            <a:endParaRPr lang="ru-RU" sz="2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074" name="Picture 2" descr="E:\ЭКоидея\Картинки для стенда и презентации\I8GUNPIdJ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55" y="2852936"/>
            <a:ext cx="6042248" cy="38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7102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2172</TotalTime>
  <Words>1345</Words>
  <Application>Microsoft Office PowerPoint</Application>
  <PresentationFormat>Экран (4:3)</PresentationFormat>
  <Paragraphs>112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 Церковь и экология</vt:lpstr>
      <vt:lpstr>Мир – творение Божие.</vt:lpstr>
      <vt:lpstr>Презентация PowerPoint</vt:lpstr>
      <vt:lpstr>Окружающий мир – это книга, которая являет красоту и мудрость творения Божия.</vt:lpstr>
      <vt:lpstr>Презентация PowerPoint</vt:lpstr>
      <vt:lpstr>Духовное состояние человека отражается на состоянии окружающего творения.</vt:lpstr>
      <vt:lpstr>Восстановление целостности творения возможно лишь на пути восстановления духовной целостности самого человека.  </vt:lpstr>
      <vt:lpstr>Человек – священник творения.</vt:lpstr>
      <vt:lpstr>  </vt:lpstr>
      <vt:lpstr>Презентация PowerPoint</vt:lpstr>
      <vt:lpstr>Ответственность перед Богом.</vt:lpstr>
      <vt:lpstr>Ответственность перед будущими поколениями .</vt:lpstr>
      <vt:lpstr>Презентация PowerPoint</vt:lpstr>
      <vt:lpstr>Презентация PowerPoint</vt:lpstr>
      <vt:lpstr>Аскетическая этика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Берегите творение Божие!</vt:lpstr>
      <vt:lpstr>Список литературы по теме : (на русском языке)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православная церковь относится к экологическим проблемам?</dc:title>
  <dc:creator>Сергей</dc:creator>
  <cp:lastModifiedBy>User</cp:lastModifiedBy>
  <cp:revision>89</cp:revision>
  <dcterms:created xsi:type="dcterms:W3CDTF">2014-07-24T15:08:09Z</dcterms:created>
  <dcterms:modified xsi:type="dcterms:W3CDTF">2015-03-09T10:42:37Z</dcterms:modified>
</cp:coreProperties>
</file>